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2"/>
  </p:notesMasterIdLst>
  <p:sldIdLst>
    <p:sldId id="472" r:id="rId2"/>
    <p:sldId id="259" r:id="rId3"/>
    <p:sldId id="515" r:id="rId4"/>
    <p:sldId id="493" r:id="rId5"/>
    <p:sldId id="478" r:id="rId6"/>
    <p:sldId id="477" r:id="rId7"/>
    <p:sldId id="479" r:id="rId8"/>
    <p:sldId id="480" r:id="rId9"/>
    <p:sldId id="584" r:id="rId10"/>
    <p:sldId id="481" r:id="rId11"/>
    <p:sldId id="482" r:id="rId12"/>
    <p:sldId id="491" r:id="rId13"/>
    <p:sldId id="264" r:id="rId14"/>
    <p:sldId id="488" r:id="rId15"/>
    <p:sldId id="585" r:id="rId16"/>
    <p:sldId id="510" r:id="rId17"/>
    <p:sldId id="582" r:id="rId18"/>
    <p:sldId id="496" r:id="rId19"/>
    <p:sldId id="495" r:id="rId20"/>
    <p:sldId id="498" r:id="rId21"/>
    <p:sldId id="506" r:id="rId22"/>
    <p:sldId id="502" r:id="rId23"/>
    <p:sldId id="504" r:id="rId24"/>
    <p:sldId id="507" r:id="rId25"/>
    <p:sldId id="508" r:id="rId26"/>
    <p:sldId id="500" r:id="rId27"/>
    <p:sldId id="501" r:id="rId28"/>
    <p:sldId id="499" r:id="rId29"/>
    <p:sldId id="505" r:id="rId30"/>
    <p:sldId id="503" r:id="rId31"/>
    <p:sldId id="531" r:id="rId32"/>
    <p:sldId id="530" r:id="rId33"/>
    <p:sldId id="537" r:id="rId34"/>
    <p:sldId id="586" r:id="rId35"/>
    <p:sldId id="511" r:id="rId36"/>
    <p:sldId id="583" r:id="rId37"/>
    <p:sldId id="519" r:id="rId38"/>
    <p:sldId id="520" r:id="rId39"/>
    <p:sldId id="521" r:id="rId40"/>
    <p:sldId id="532" r:id="rId41"/>
    <p:sldId id="581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6" r:id="rId51"/>
    <p:sldId id="587" r:id="rId52"/>
    <p:sldId id="538" r:id="rId53"/>
    <p:sldId id="540" r:id="rId54"/>
    <p:sldId id="559" r:id="rId55"/>
    <p:sldId id="563" r:id="rId56"/>
    <p:sldId id="541" r:id="rId57"/>
    <p:sldId id="542" r:id="rId58"/>
    <p:sldId id="543" r:id="rId59"/>
    <p:sldId id="544" r:id="rId60"/>
    <p:sldId id="545" r:id="rId61"/>
    <p:sldId id="546" r:id="rId62"/>
    <p:sldId id="547" r:id="rId63"/>
    <p:sldId id="548" r:id="rId64"/>
    <p:sldId id="549" r:id="rId65"/>
    <p:sldId id="550" r:id="rId66"/>
    <p:sldId id="568" r:id="rId67"/>
    <p:sldId id="569" r:id="rId68"/>
    <p:sldId id="570" r:id="rId69"/>
    <p:sldId id="560" r:id="rId70"/>
    <p:sldId id="564" r:id="rId71"/>
    <p:sldId id="565" r:id="rId72"/>
    <p:sldId id="566" r:id="rId73"/>
    <p:sldId id="551" r:id="rId74"/>
    <p:sldId id="562" r:id="rId75"/>
    <p:sldId id="552" r:id="rId76"/>
    <p:sldId id="553" r:id="rId77"/>
    <p:sldId id="554" r:id="rId78"/>
    <p:sldId id="555" r:id="rId79"/>
    <p:sldId id="571" r:id="rId80"/>
    <p:sldId id="572" r:id="rId81"/>
    <p:sldId id="573" r:id="rId82"/>
    <p:sldId id="561" r:id="rId83"/>
    <p:sldId id="567" r:id="rId84"/>
    <p:sldId id="556" r:id="rId85"/>
    <p:sldId id="558" r:id="rId86"/>
    <p:sldId id="575" r:id="rId87"/>
    <p:sldId id="576" r:id="rId88"/>
    <p:sldId id="578" r:id="rId89"/>
    <p:sldId id="579" r:id="rId90"/>
    <p:sldId id="371" r:id="rId9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2F1FD41-FFE0-B244-8D6B-A60D4679308F}">
          <p14:sldIdLst>
            <p14:sldId id="472"/>
          </p14:sldIdLst>
        </p14:section>
        <p14:section name="Моя команда" id="{FA3302BC-5DCA-7945-961E-192B85DECE06}">
          <p14:sldIdLst>
            <p14:sldId id="259"/>
            <p14:sldId id="515"/>
            <p14:sldId id="493"/>
            <p14:sldId id="478"/>
            <p14:sldId id="477"/>
            <p14:sldId id="479"/>
            <p14:sldId id="480"/>
            <p14:sldId id="584"/>
            <p14:sldId id="481"/>
            <p14:sldId id="482"/>
            <p14:sldId id="491"/>
            <p14:sldId id="264"/>
            <p14:sldId id="488"/>
            <p14:sldId id="585"/>
          </p14:sldIdLst>
        </p14:section>
        <p14:section name="Улей" id="{324BE4E1-7559-8946-98F0-7CE69F556C22}">
          <p14:sldIdLst>
            <p14:sldId id="510"/>
            <p14:sldId id="582"/>
            <p14:sldId id="496"/>
            <p14:sldId id="495"/>
            <p14:sldId id="498"/>
            <p14:sldId id="506"/>
            <p14:sldId id="502"/>
            <p14:sldId id="504"/>
            <p14:sldId id="507"/>
            <p14:sldId id="508"/>
            <p14:sldId id="500"/>
            <p14:sldId id="501"/>
            <p14:sldId id="499"/>
            <p14:sldId id="505"/>
            <p14:sldId id="503"/>
            <p14:sldId id="531"/>
            <p14:sldId id="530"/>
            <p14:sldId id="537"/>
            <p14:sldId id="586"/>
          </p14:sldIdLst>
        </p14:section>
        <p14:section name="MC ART" id="{B3731BF2-98FD-AB4B-8BC3-83ABF7AD2A9B}">
          <p14:sldIdLst>
            <p14:sldId id="511"/>
            <p14:sldId id="583"/>
            <p14:sldId id="519"/>
            <p14:sldId id="520"/>
            <p14:sldId id="521"/>
            <p14:sldId id="532"/>
            <p14:sldId id="58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6"/>
            <p14:sldId id="587"/>
            <p14:sldId id="538"/>
            <p14:sldId id="540"/>
          </p14:sldIdLst>
        </p14:section>
        <p14:section name="HR Box" id="{748AF74A-7BC0-4C4C-9815-08354DF9F007}">
          <p14:sldIdLst>
            <p14:sldId id="559"/>
            <p14:sldId id="563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68"/>
            <p14:sldId id="569"/>
            <p14:sldId id="570"/>
          </p14:sldIdLst>
        </p14:section>
        <p14:section name="VK People Hub" id="{DB8F6A85-AA91-C141-8464-FE4BC0BE0E30}">
          <p14:sldIdLst>
            <p14:sldId id="560"/>
            <p14:sldId id="564"/>
            <p14:sldId id="565"/>
            <p14:sldId id="566"/>
            <p14:sldId id="551"/>
            <p14:sldId id="562"/>
            <p14:sldId id="552"/>
            <p14:sldId id="553"/>
            <p14:sldId id="554"/>
            <p14:sldId id="555"/>
            <p14:sldId id="571"/>
            <p14:sldId id="572"/>
            <p14:sldId id="573"/>
          </p14:sldIdLst>
        </p14:section>
        <p14:section name="Fusion" id="{E15747D4-BD73-494E-8F41-65EAE16C9303}">
          <p14:sldIdLst>
            <p14:sldId id="561"/>
            <p14:sldId id="567"/>
            <p14:sldId id="556"/>
            <p14:sldId id="558"/>
            <p14:sldId id="575"/>
            <p14:sldId id="576"/>
          </p14:sldIdLst>
        </p14:section>
        <p14:section name="Сравнение" id="{61C3A5E5-401A-AD45-81DB-90311BF7AA53}">
          <p14:sldIdLst>
            <p14:sldId id="578"/>
            <p14:sldId id="579"/>
          </p14:sldIdLst>
        </p14:section>
        <p14:section name="Итог" id="{204EBC44-C32A-FD49-A3AE-80500355AF42}">
          <p14:sldIdLst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hchenkova Polina" initials="M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7949F4"/>
    <a:srgbClr val="FFFFFF"/>
    <a:srgbClr val="F6F9FB"/>
    <a:srgbClr val="F9423A"/>
    <a:srgbClr val="F2F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6024"/>
  </p:normalViewPr>
  <p:slideViewPr>
    <p:cSldViewPr snapToGrid="0">
      <p:cViewPr varScale="1">
        <p:scale>
          <a:sx n="94" d="100"/>
          <a:sy n="94" d="100"/>
        </p:scale>
        <p:origin x="19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984"/>
    </p:cViewPr>
  </p:sorterViewPr>
  <p:notesViewPr>
    <p:cSldViewPr snapToGrid="0">
      <p:cViewPr varScale="1">
        <p:scale>
          <a:sx n="49" d="100"/>
          <a:sy n="49" d="100"/>
        </p:scale>
        <p:origin x="266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038D7-DC61-D745-BA23-F6A53C25DC4D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4DEE1-EBF0-5440-B94A-1FFA3A1A30E2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4DEE1-EBF0-5440-B94A-1FFA3A1A30E2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4DEE1-EBF0-5440-B94A-1FFA3A1A30E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18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4DEE1-EBF0-5440-B94A-1FFA3A1A30E2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473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4DEE1-EBF0-5440-B94A-1FFA3A1A30E2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16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4DEE1-EBF0-5440-B94A-1FFA3A1A30E2}" type="slidenum">
              <a:rPr lang="ru-RU" smtClean="0"/>
              <a:t>54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2.wdp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15938" y="1739011"/>
            <a:ext cx="9144000" cy="27091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  <a:latin typeface="Montserrat Black" panose="00000A00000000000000" pitchFamily="2" charset="-5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800" dirty="0">
                <a:solidFill>
                  <a:srgbClr val="121239"/>
                </a:solidFill>
                <a:latin typeface="Montserrat Black" panose="00000A00000000000000" pitchFamily="2" charset="-52"/>
              </a:rPr>
              <a:t>НАЗВАНИЕ ПРЕЗЕНТАЦИИ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358101" y="4812002"/>
            <a:ext cx="4301837" cy="2864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latin typeface="Montserrat Medium" panose="000006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57813" y="5888037"/>
            <a:ext cx="1414462" cy="20478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solidFill>
                  <a:schemeClr val="tx1"/>
                </a:solidFill>
                <a:latin typeface="Montserrat Medium" panose="00000600000000000000" pitchFamily="2" charset="-52"/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9" y="690808"/>
            <a:ext cx="2049201" cy="577782"/>
          </a:xfrm>
          <a:prstGeom prst="rect">
            <a:avLst/>
          </a:prstGeom>
        </p:spPr>
      </p:pic>
      <p:sp>
        <p:nvSpPr>
          <p:cNvPr id="11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5357813" y="5219196"/>
            <a:ext cx="4301837" cy="5445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ru-RU" dirty="0"/>
              <a:t>Должность спикера</a:t>
            </a:r>
            <a:br>
              <a:rPr lang="ru-RU" dirty="0"/>
            </a:br>
            <a:r>
              <a:rPr lang="ru-RU" dirty="0"/>
              <a:t>в департаменте «Название»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0" r="71071" b="6194"/>
          <a:stretch>
            <a:fillRect/>
          </a:stretch>
        </p:blipFill>
        <p:spPr>
          <a:xfrm>
            <a:off x="9946060" y="0"/>
            <a:ext cx="2257020" cy="686631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58"/>
          <a:stretch>
            <a:fillRect/>
          </a:stretch>
        </p:blipFill>
        <p:spPr>
          <a:xfrm>
            <a:off x="550863" y="5349198"/>
            <a:ext cx="2961995" cy="15051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ent slid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/>
          <p:cNvSpPr/>
          <p:nvPr/>
        </p:nvSpPr>
        <p:spPr>
          <a:xfrm>
            <a:off x="11755643" y="0"/>
            <a:ext cx="4405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11752694" y="0"/>
            <a:ext cx="1043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905346" y="3691063"/>
            <a:ext cx="4632796" cy="21929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983" y="772478"/>
            <a:ext cx="11073130" cy="2085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sp>
        <p:nvSpPr>
          <p:cNvPr id="11" name="Текст 12"/>
          <p:cNvSpPr>
            <a:spLocks noGrp="1"/>
          </p:cNvSpPr>
          <p:nvPr>
            <p:ph type="body" sz="quarter" idx="14"/>
          </p:nvPr>
        </p:nvSpPr>
        <p:spPr>
          <a:xfrm>
            <a:off x="803276" y="1484313"/>
            <a:ext cx="10764838" cy="4600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AFAFAF"/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/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03275" y="644103"/>
            <a:ext cx="5089525" cy="971354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ЗДЕСЬ ПЕРВЫЙ ВАРИАНТ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803276" y="1617318"/>
            <a:ext cx="5088906" cy="7322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или пояснительный текст, чтобы раскрыть мысль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4" hasCustomPrompt="1"/>
          </p:nvPr>
        </p:nvSpPr>
        <p:spPr>
          <a:xfrm>
            <a:off x="803275" y="2542735"/>
            <a:ext cx="5089525" cy="355009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1pPr>
            <a:lvl2pPr marL="447675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720725" indent="-2730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50000"/>
              <a:buFont typeface="Symbol" panose="05050102010706020507" pitchFamily="18" charset="2"/>
              <a:buChar char=""/>
              <a:defRPr sz="1200">
                <a:solidFill>
                  <a:schemeClr val="bg1"/>
                </a:solidFill>
              </a:defRPr>
            </a:lvl3pPr>
            <a:lvl4pPr marL="894080" indent="-1733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4pPr>
            <a:lvl5pPr marL="1168400" indent="-2749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50000"/>
              <a:buFont typeface="Symbol" panose="05050102010706020507" pitchFamily="18" charset="2"/>
              <a:buChar char="-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маркированного списка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6491447" y="1617318"/>
            <a:ext cx="5076666" cy="7322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ru-RU" dirty="0"/>
              <a:t>Подзаголовок или пояснительный текст, чтобы раскрыть мысль</a:t>
            </a:r>
          </a:p>
        </p:txBody>
      </p:sp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6491446" y="2542735"/>
            <a:ext cx="5089525" cy="355009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1pPr>
            <a:lvl2pPr marL="447675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20725" indent="-2730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50000"/>
              <a:buFont typeface="Symbol" panose="05050102010706020507" pitchFamily="18" charset="2"/>
              <a:buChar char=""/>
              <a:defRPr sz="1200">
                <a:solidFill>
                  <a:schemeClr val="tx1"/>
                </a:solidFill>
              </a:defRPr>
            </a:lvl3pPr>
            <a:lvl4pPr marL="894080" indent="-1733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168400" indent="-2749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50000"/>
              <a:buFont typeface="Symbol" panose="05050102010706020507" pitchFamily="18" charset="2"/>
              <a:buChar char="-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маркированного списка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7" hasCustomPrompt="1"/>
          </p:nvPr>
        </p:nvSpPr>
        <p:spPr>
          <a:xfrm>
            <a:off x="6491289" y="644525"/>
            <a:ext cx="5076666" cy="973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cap="all" baseline="0">
                <a:latin typeface="+mj-lt"/>
              </a:defRPr>
            </a:lvl1pPr>
          </a:lstStyle>
          <a:p>
            <a:pPr lvl="0"/>
            <a:r>
              <a:rPr lang="ru-RU" dirty="0"/>
              <a:t>ЗДЕСЬ ВТОРОЙ ВАРИАНТ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_ligh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4078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AFAFAF"/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/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849792" y="2056253"/>
            <a:ext cx="6718288" cy="13727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ru-RU" dirty="0"/>
              <a:t>КОРОТКИЙ ЗАГОЛОВОК В 2 ИЛИ 3 СТРОКИ, </a:t>
            </a:r>
            <a:r>
              <a:rPr lang="ru-RU" dirty="0" err="1"/>
              <a:t>сТАРАЙТЕСЬ</a:t>
            </a:r>
            <a:r>
              <a:rPr lang="ru-RU" dirty="0"/>
              <a:t> НЕ БОЛЬШЕ</a:t>
            </a:r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849440" y="3912243"/>
            <a:ext cx="6718673" cy="21805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67982" y="2056253"/>
            <a:ext cx="2178043" cy="95573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03.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_ligh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8113200" y="0"/>
            <a:ext cx="4078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62883" y="2056253"/>
            <a:ext cx="6718288" cy="13727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ru-RU" dirty="0"/>
              <a:t>КОРОТКИЙ ЗАГОЛОВОК В 2 ИЛИ 3 СТРОКИ, </a:t>
            </a:r>
            <a:r>
              <a:rPr lang="ru-RU" dirty="0" err="1"/>
              <a:t>сТАРАЙТЕСЬ</a:t>
            </a:r>
            <a:r>
              <a:rPr lang="ru-RU" dirty="0"/>
              <a:t> НЕ БОЛЬШЕ</a:t>
            </a:r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1062531" y="3912243"/>
            <a:ext cx="6718673" cy="21805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14" hasCustomPrompt="1"/>
          </p:nvPr>
        </p:nvSpPr>
        <p:spPr>
          <a:xfrm>
            <a:off x="9390070" y="2056253"/>
            <a:ext cx="2178043" cy="95573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04.</a:t>
            </a:r>
          </a:p>
        </p:txBody>
      </p:sp>
      <p:sp>
        <p:nvSpPr>
          <p:cNvPr id="14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/>
            </a:lvl1pPr>
          </a:lstStyle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AFAFAF"/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/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1" name="Текст 24"/>
          <p:cNvSpPr>
            <a:spLocks noGrp="1"/>
          </p:cNvSpPr>
          <p:nvPr>
            <p:ph type="body" sz="quarter" idx="16" hasCustomPrompt="1"/>
          </p:nvPr>
        </p:nvSpPr>
        <p:spPr>
          <a:xfrm>
            <a:off x="1440929" y="1444883"/>
            <a:ext cx="2929226" cy="7481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aseline="0"/>
            </a:lvl1pPr>
          </a:lstStyle>
          <a:p>
            <a:r>
              <a:rPr lang="ru-RU" sz="1600" dirty="0">
                <a:latin typeface="Montserrat Medium" panose="00000600000000000000" pitchFamily="2" charset="-52"/>
              </a:rPr>
              <a:t>Подзаголовок колонки</a:t>
            </a:r>
            <a:br>
              <a:rPr lang="ru-RU" sz="1600" dirty="0">
                <a:latin typeface="Montserrat Medium" panose="00000600000000000000" pitchFamily="2" charset="-52"/>
              </a:rPr>
            </a:br>
            <a:r>
              <a:rPr lang="ru-RU" sz="1600" dirty="0">
                <a:latin typeface="Montserrat Medium" panose="00000600000000000000" pitchFamily="2" charset="-52"/>
              </a:rPr>
              <a:t>может быть в две или три строки</a:t>
            </a:r>
            <a:endParaRPr lang="en-US" sz="2800" dirty="0">
              <a:latin typeface="Montserrat Medium" panose="00000600000000000000" pitchFamily="2" charset="-52"/>
            </a:endParaRPr>
          </a:p>
        </p:txBody>
      </p:sp>
      <p:sp>
        <p:nvSpPr>
          <p:cNvPr id="14" name="Текст 45"/>
          <p:cNvSpPr>
            <a:spLocks noGrp="1"/>
          </p:cNvSpPr>
          <p:nvPr>
            <p:ph type="body" sz="quarter" idx="24" hasCustomPrompt="1"/>
          </p:nvPr>
        </p:nvSpPr>
        <p:spPr>
          <a:xfrm>
            <a:off x="1440933" y="971839"/>
            <a:ext cx="2928730" cy="268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// 00</a:t>
            </a:r>
            <a:endParaRPr lang="ru-RU" dirty="0"/>
          </a:p>
        </p:txBody>
      </p:sp>
      <p:sp>
        <p:nvSpPr>
          <p:cNvPr id="15" name="Текст 24"/>
          <p:cNvSpPr>
            <a:spLocks noGrp="1"/>
          </p:cNvSpPr>
          <p:nvPr>
            <p:ph type="body" sz="quarter" idx="25" hasCustomPrompt="1"/>
          </p:nvPr>
        </p:nvSpPr>
        <p:spPr>
          <a:xfrm>
            <a:off x="4563131" y="1444883"/>
            <a:ext cx="2929226" cy="7481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aseline="0"/>
            </a:lvl1pPr>
          </a:lstStyle>
          <a:p>
            <a:r>
              <a:rPr lang="ru-RU" sz="1600" dirty="0">
                <a:latin typeface="Montserrat Medium" panose="00000600000000000000" pitchFamily="2" charset="-52"/>
              </a:rPr>
              <a:t>Подзаголовок колонки</a:t>
            </a:r>
            <a:br>
              <a:rPr lang="ru-RU" sz="1600" dirty="0">
                <a:latin typeface="Montserrat Medium" panose="00000600000000000000" pitchFamily="2" charset="-52"/>
              </a:rPr>
            </a:br>
            <a:r>
              <a:rPr lang="ru-RU" sz="1600" dirty="0">
                <a:latin typeface="Montserrat Medium" panose="00000600000000000000" pitchFamily="2" charset="-52"/>
              </a:rPr>
              <a:t>может быть в две или три строки</a:t>
            </a:r>
            <a:endParaRPr lang="en-US" sz="2800" dirty="0">
              <a:latin typeface="Montserrat Medium" panose="00000600000000000000" pitchFamily="2" charset="-52"/>
            </a:endParaRPr>
          </a:p>
        </p:txBody>
      </p:sp>
      <p:sp>
        <p:nvSpPr>
          <p:cNvPr id="17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4563135" y="971839"/>
            <a:ext cx="2928730" cy="268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// 00</a:t>
            </a:r>
            <a:endParaRPr lang="ru-RU" dirty="0"/>
          </a:p>
        </p:txBody>
      </p:sp>
      <p:sp>
        <p:nvSpPr>
          <p:cNvPr id="18" name="Текст 24"/>
          <p:cNvSpPr>
            <a:spLocks noGrp="1"/>
          </p:cNvSpPr>
          <p:nvPr>
            <p:ph type="body" sz="quarter" idx="28" hasCustomPrompt="1"/>
          </p:nvPr>
        </p:nvSpPr>
        <p:spPr>
          <a:xfrm>
            <a:off x="7682384" y="1444883"/>
            <a:ext cx="2929226" cy="7481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aseline="0"/>
            </a:lvl1pPr>
          </a:lstStyle>
          <a:p>
            <a:r>
              <a:rPr lang="ru-RU" sz="1600" dirty="0">
                <a:latin typeface="Montserrat Medium" panose="00000600000000000000" pitchFamily="2" charset="-52"/>
              </a:rPr>
              <a:t>Подзаголовок колонки</a:t>
            </a:r>
            <a:br>
              <a:rPr lang="ru-RU" sz="1600" dirty="0">
                <a:latin typeface="Montserrat Medium" panose="00000600000000000000" pitchFamily="2" charset="-52"/>
              </a:rPr>
            </a:br>
            <a:r>
              <a:rPr lang="ru-RU" sz="1600" dirty="0">
                <a:latin typeface="Montserrat Medium" panose="00000600000000000000" pitchFamily="2" charset="-52"/>
              </a:rPr>
              <a:t>может быть в две или три строки</a:t>
            </a:r>
            <a:endParaRPr lang="en-US" sz="2800" dirty="0">
              <a:latin typeface="Montserrat Medium" panose="00000600000000000000" pitchFamily="2" charset="-52"/>
            </a:endParaRPr>
          </a:p>
        </p:txBody>
      </p:sp>
      <p:sp>
        <p:nvSpPr>
          <p:cNvPr id="20" name="Текст 45"/>
          <p:cNvSpPr>
            <a:spLocks noGrp="1"/>
          </p:cNvSpPr>
          <p:nvPr>
            <p:ph type="body" sz="quarter" idx="30" hasCustomPrompt="1"/>
          </p:nvPr>
        </p:nvSpPr>
        <p:spPr>
          <a:xfrm>
            <a:off x="7682388" y="971839"/>
            <a:ext cx="2928730" cy="268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// 00</a:t>
            </a:r>
            <a:endParaRPr lang="ru-RU" dirty="0"/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31" hasCustomPrompt="1"/>
          </p:nvPr>
        </p:nvSpPr>
        <p:spPr>
          <a:xfrm>
            <a:off x="1440725" y="2392363"/>
            <a:ext cx="2928938" cy="3724275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/>
            </a:lvl1pPr>
          </a:lstStyle>
          <a:p>
            <a:pPr lvl="0"/>
            <a:r>
              <a:rPr lang="ru-RU" dirty="0"/>
              <a:t>Образец текста для описания фичи решения или бизнес-задачи</a:t>
            </a:r>
          </a:p>
          <a:p>
            <a:pPr lvl="0"/>
            <a:r>
              <a:rPr lang="ru-RU" dirty="0"/>
              <a:t>И еще фичи</a:t>
            </a:r>
          </a:p>
          <a:p>
            <a:pPr lvl="0"/>
            <a:r>
              <a:rPr lang="ru-RU" dirty="0"/>
              <a:t>И еще</a:t>
            </a:r>
          </a:p>
        </p:txBody>
      </p:sp>
      <p:sp>
        <p:nvSpPr>
          <p:cNvPr id="24" name="Текст 22"/>
          <p:cNvSpPr>
            <a:spLocks noGrp="1"/>
          </p:cNvSpPr>
          <p:nvPr>
            <p:ph type="body" sz="quarter" idx="32" hasCustomPrompt="1"/>
          </p:nvPr>
        </p:nvSpPr>
        <p:spPr>
          <a:xfrm>
            <a:off x="4562927" y="2392363"/>
            <a:ext cx="2928938" cy="3724275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/>
            </a:lvl1pPr>
          </a:lstStyle>
          <a:p>
            <a:pPr lvl="0"/>
            <a:r>
              <a:rPr lang="ru-RU" dirty="0"/>
              <a:t>Образец текста для описания фичи решения или бизнес-задачи</a:t>
            </a:r>
          </a:p>
          <a:p>
            <a:pPr lvl="0"/>
            <a:r>
              <a:rPr lang="ru-RU" dirty="0"/>
              <a:t>И еще фичи</a:t>
            </a:r>
          </a:p>
          <a:p>
            <a:pPr lvl="0"/>
            <a:r>
              <a:rPr lang="ru-RU" dirty="0"/>
              <a:t>И еще</a:t>
            </a:r>
          </a:p>
        </p:txBody>
      </p:sp>
      <p:sp>
        <p:nvSpPr>
          <p:cNvPr id="25" name="Текст 22"/>
          <p:cNvSpPr>
            <a:spLocks noGrp="1"/>
          </p:cNvSpPr>
          <p:nvPr>
            <p:ph type="body" sz="quarter" idx="33" hasCustomPrompt="1"/>
          </p:nvPr>
        </p:nvSpPr>
        <p:spPr>
          <a:xfrm>
            <a:off x="7682384" y="2392363"/>
            <a:ext cx="2928938" cy="3724275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/>
            </a:lvl1pPr>
          </a:lstStyle>
          <a:p>
            <a:pPr lvl="0"/>
            <a:r>
              <a:rPr lang="ru-RU" dirty="0"/>
              <a:t>Образец текста для описания фичи решения или бизнес-задачи</a:t>
            </a:r>
          </a:p>
          <a:p>
            <a:pPr lvl="0"/>
            <a:r>
              <a:rPr lang="ru-RU" dirty="0"/>
              <a:t>И еще фичи</a:t>
            </a:r>
          </a:p>
          <a:p>
            <a:pPr lvl="0"/>
            <a:r>
              <a:rPr lang="ru-RU" dirty="0"/>
              <a:t>И еще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9" name="Текст 24"/>
          <p:cNvSpPr>
            <a:spLocks noGrp="1"/>
          </p:cNvSpPr>
          <p:nvPr>
            <p:ph type="body" sz="quarter" idx="16" hasCustomPrompt="1"/>
          </p:nvPr>
        </p:nvSpPr>
        <p:spPr>
          <a:xfrm>
            <a:off x="1440929" y="1444883"/>
            <a:ext cx="2929226" cy="7481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ru-RU" sz="1600" dirty="0">
                <a:latin typeface="Montserrat Medium" panose="00000600000000000000" pitchFamily="2" charset="-52"/>
              </a:rPr>
              <a:t>Подзаголовок колонки</a:t>
            </a:r>
            <a:br>
              <a:rPr lang="ru-RU" sz="1600" dirty="0">
                <a:latin typeface="Montserrat Medium" panose="00000600000000000000" pitchFamily="2" charset="-52"/>
              </a:rPr>
            </a:br>
            <a:r>
              <a:rPr lang="ru-RU" sz="1600" dirty="0">
                <a:latin typeface="Montserrat Medium" panose="00000600000000000000" pitchFamily="2" charset="-52"/>
              </a:rPr>
              <a:t>может быть в две или три строки</a:t>
            </a:r>
            <a:endParaRPr lang="en-US" sz="2800" dirty="0">
              <a:latin typeface="Montserrat Medium" panose="00000600000000000000" pitchFamily="2" charset="-52"/>
            </a:endParaRPr>
          </a:p>
        </p:txBody>
      </p:sp>
      <p:sp>
        <p:nvSpPr>
          <p:cNvPr id="10" name="Текст 45"/>
          <p:cNvSpPr>
            <a:spLocks noGrp="1"/>
          </p:cNvSpPr>
          <p:nvPr>
            <p:ph type="body" sz="quarter" idx="24" hasCustomPrompt="1"/>
          </p:nvPr>
        </p:nvSpPr>
        <p:spPr>
          <a:xfrm>
            <a:off x="1440933" y="971839"/>
            <a:ext cx="2928730" cy="268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// 00</a:t>
            </a:r>
            <a:endParaRPr lang="ru-RU" dirty="0"/>
          </a:p>
        </p:txBody>
      </p:sp>
      <p:sp>
        <p:nvSpPr>
          <p:cNvPr id="11" name="Текст 24"/>
          <p:cNvSpPr>
            <a:spLocks noGrp="1"/>
          </p:cNvSpPr>
          <p:nvPr>
            <p:ph type="body" sz="quarter" idx="25" hasCustomPrompt="1"/>
          </p:nvPr>
        </p:nvSpPr>
        <p:spPr>
          <a:xfrm>
            <a:off x="4563131" y="1444883"/>
            <a:ext cx="2929226" cy="7481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ru-RU" sz="1600" dirty="0">
                <a:latin typeface="Montserrat Medium" panose="00000600000000000000" pitchFamily="2" charset="-52"/>
              </a:rPr>
              <a:t>Подзаголовок колонки</a:t>
            </a:r>
            <a:br>
              <a:rPr lang="ru-RU" sz="1600" dirty="0">
                <a:latin typeface="Montserrat Medium" panose="00000600000000000000" pitchFamily="2" charset="-52"/>
              </a:rPr>
            </a:br>
            <a:r>
              <a:rPr lang="ru-RU" sz="1600" dirty="0">
                <a:latin typeface="Montserrat Medium" panose="00000600000000000000" pitchFamily="2" charset="-52"/>
              </a:rPr>
              <a:t>может быть в две или три строки</a:t>
            </a:r>
            <a:endParaRPr lang="en-US" sz="2800" dirty="0">
              <a:latin typeface="Montserrat Medium" panose="00000600000000000000" pitchFamily="2" charset="-52"/>
            </a:endParaRPr>
          </a:p>
        </p:txBody>
      </p:sp>
      <p:sp>
        <p:nvSpPr>
          <p:cNvPr id="12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4563135" y="971839"/>
            <a:ext cx="2928730" cy="268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// 00</a:t>
            </a:r>
            <a:endParaRPr lang="ru-RU" dirty="0"/>
          </a:p>
        </p:txBody>
      </p:sp>
      <p:sp>
        <p:nvSpPr>
          <p:cNvPr id="13" name="Текст 24"/>
          <p:cNvSpPr>
            <a:spLocks noGrp="1"/>
          </p:cNvSpPr>
          <p:nvPr>
            <p:ph type="body" sz="quarter" idx="28" hasCustomPrompt="1"/>
          </p:nvPr>
        </p:nvSpPr>
        <p:spPr>
          <a:xfrm>
            <a:off x="7682384" y="1444883"/>
            <a:ext cx="2929226" cy="7481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ru-RU" sz="1600" dirty="0">
                <a:latin typeface="Montserrat Medium" panose="00000600000000000000" pitchFamily="2" charset="-52"/>
              </a:rPr>
              <a:t>Подзаголовок колонки</a:t>
            </a:r>
            <a:br>
              <a:rPr lang="ru-RU" sz="1600" dirty="0">
                <a:latin typeface="Montserrat Medium" panose="00000600000000000000" pitchFamily="2" charset="-52"/>
              </a:rPr>
            </a:br>
            <a:r>
              <a:rPr lang="ru-RU" sz="1600" dirty="0">
                <a:latin typeface="Montserrat Medium" panose="00000600000000000000" pitchFamily="2" charset="-52"/>
              </a:rPr>
              <a:t>может быть в две или три строки</a:t>
            </a:r>
            <a:endParaRPr lang="en-US" sz="2800" dirty="0">
              <a:latin typeface="Montserrat Medium" panose="00000600000000000000" pitchFamily="2" charset="-52"/>
            </a:endParaRPr>
          </a:p>
        </p:txBody>
      </p:sp>
      <p:sp>
        <p:nvSpPr>
          <p:cNvPr id="14" name="Текст 45"/>
          <p:cNvSpPr>
            <a:spLocks noGrp="1"/>
          </p:cNvSpPr>
          <p:nvPr>
            <p:ph type="body" sz="quarter" idx="30" hasCustomPrompt="1"/>
          </p:nvPr>
        </p:nvSpPr>
        <p:spPr>
          <a:xfrm>
            <a:off x="7682388" y="971839"/>
            <a:ext cx="2928730" cy="2684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// 00</a:t>
            </a:r>
            <a:endParaRPr lang="ru-RU" dirty="0"/>
          </a:p>
        </p:txBody>
      </p:sp>
      <p:sp>
        <p:nvSpPr>
          <p:cNvPr id="15" name="Текст 22"/>
          <p:cNvSpPr>
            <a:spLocks noGrp="1"/>
          </p:cNvSpPr>
          <p:nvPr>
            <p:ph type="body" sz="quarter" idx="31" hasCustomPrompt="1"/>
          </p:nvPr>
        </p:nvSpPr>
        <p:spPr>
          <a:xfrm>
            <a:off x="1440725" y="2392363"/>
            <a:ext cx="2928938" cy="3724275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Образец текста для описания фичи решения или бизнес-задачи</a:t>
            </a:r>
          </a:p>
          <a:p>
            <a:pPr lvl="0"/>
            <a:r>
              <a:rPr lang="ru-RU" dirty="0"/>
              <a:t>И еще фичи</a:t>
            </a:r>
          </a:p>
          <a:p>
            <a:pPr lvl="0"/>
            <a:r>
              <a:rPr lang="ru-RU" dirty="0"/>
              <a:t>И еще</a:t>
            </a:r>
          </a:p>
        </p:txBody>
      </p:sp>
      <p:sp>
        <p:nvSpPr>
          <p:cNvPr id="16" name="Текст 22"/>
          <p:cNvSpPr>
            <a:spLocks noGrp="1"/>
          </p:cNvSpPr>
          <p:nvPr>
            <p:ph type="body" sz="quarter" idx="32" hasCustomPrompt="1"/>
          </p:nvPr>
        </p:nvSpPr>
        <p:spPr>
          <a:xfrm>
            <a:off x="4562927" y="2392363"/>
            <a:ext cx="2928938" cy="3724275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Образец текста для описания фичи решения или бизнес-задачи</a:t>
            </a:r>
          </a:p>
          <a:p>
            <a:pPr lvl="0"/>
            <a:r>
              <a:rPr lang="ru-RU" dirty="0"/>
              <a:t>И еще фичи</a:t>
            </a:r>
          </a:p>
          <a:p>
            <a:pPr lvl="0"/>
            <a:r>
              <a:rPr lang="ru-RU" dirty="0"/>
              <a:t>И еще</a:t>
            </a:r>
          </a:p>
        </p:txBody>
      </p:sp>
      <p:sp>
        <p:nvSpPr>
          <p:cNvPr id="17" name="Текст 22"/>
          <p:cNvSpPr>
            <a:spLocks noGrp="1"/>
          </p:cNvSpPr>
          <p:nvPr>
            <p:ph type="body" sz="quarter" idx="33" hasCustomPrompt="1"/>
          </p:nvPr>
        </p:nvSpPr>
        <p:spPr>
          <a:xfrm>
            <a:off x="7682384" y="2392363"/>
            <a:ext cx="2928938" cy="3724275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Образец текста для описания фичи решения или бизнес-задачи</a:t>
            </a:r>
          </a:p>
          <a:p>
            <a:pPr lvl="0"/>
            <a:r>
              <a:rPr lang="ru-RU" dirty="0"/>
              <a:t>И еще фичи</a:t>
            </a:r>
          </a:p>
          <a:p>
            <a:pPr lvl="0"/>
            <a:r>
              <a:rPr lang="ru-RU" dirty="0"/>
              <a:t>И еще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ый треугольник 20"/>
          <p:cNvSpPr/>
          <p:nvPr/>
        </p:nvSpPr>
        <p:spPr>
          <a:xfrm rot="5400000" flipH="1" flipV="1">
            <a:off x="5368214" y="34210"/>
            <a:ext cx="3256386" cy="10391192"/>
          </a:xfrm>
          <a:prstGeom prst="rtTriangle">
            <a:avLst/>
          </a:prstGeom>
          <a:solidFill>
            <a:srgbClr val="794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+mn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983" y="772478"/>
            <a:ext cx="11073130" cy="2085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4"/>
          </p:nvPr>
        </p:nvSpPr>
        <p:spPr>
          <a:xfrm>
            <a:off x="815536" y="3429000"/>
            <a:ext cx="2520000" cy="26558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/>
          </p:nvPr>
        </p:nvSpPr>
        <p:spPr>
          <a:xfrm>
            <a:off x="3554541" y="3428998"/>
            <a:ext cx="2520000" cy="26558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6"/>
          </p:nvPr>
        </p:nvSpPr>
        <p:spPr>
          <a:xfrm>
            <a:off x="6293546" y="3428998"/>
            <a:ext cx="2520000" cy="2655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7"/>
          </p:nvPr>
        </p:nvSpPr>
        <p:spPr>
          <a:xfrm>
            <a:off x="9032550" y="3428998"/>
            <a:ext cx="2520000" cy="2655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803275" y="2683110"/>
            <a:ext cx="2532261" cy="5430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19" hasCustomPrompt="1"/>
          </p:nvPr>
        </p:nvSpPr>
        <p:spPr>
          <a:xfrm>
            <a:off x="3563739" y="2683110"/>
            <a:ext cx="2532261" cy="5430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20" hasCustomPrompt="1"/>
          </p:nvPr>
        </p:nvSpPr>
        <p:spPr>
          <a:xfrm>
            <a:off x="6281285" y="2683110"/>
            <a:ext cx="2532261" cy="5430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19" name="Текст 8"/>
          <p:cNvSpPr>
            <a:spLocks noGrp="1"/>
          </p:cNvSpPr>
          <p:nvPr>
            <p:ph type="body" sz="quarter" idx="21" hasCustomPrompt="1"/>
          </p:nvPr>
        </p:nvSpPr>
        <p:spPr>
          <a:xfrm>
            <a:off x="9035853" y="2683110"/>
            <a:ext cx="2516698" cy="5430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22"/>
          </p:nvPr>
        </p:nvSpPr>
        <p:spPr>
          <a:xfrm>
            <a:off x="796961" y="1646709"/>
            <a:ext cx="70993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3"/>
          <p:cNvSpPr>
            <a:spLocks noGrp="1"/>
          </p:cNvSpPr>
          <p:nvPr>
            <p:ph type="pic" sz="quarter" idx="23"/>
          </p:nvPr>
        </p:nvSpPr>
        <p:spPr>
          <a:xfrm>
            <a:off x="3554541" y="1646709"/>
            <a:ext cx="70993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Рисунок 3"/>
          <p:cNvSpPr>
            <a:spLocks noGrp="1"/>
          </p:cNvSpPr>
          <p:nvPr>
            <p:ph type="pic" sz="quarter" idx="24"/>
          </p:nvPr>
        </p:nvSpPr>
        <p:spPr>
          <a:xfrm>
            <a:off x="6274955" y="1646709"/>
            <a:ext cx="70993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Рисунок 3"/>
          <p:cNvSpPr>
            <a:spLocks noGrp="1"/>
          </p:cNvSpPr>
          <p:nvPr>
            <p:ph type="pic" sz="quarter" idx="25"/>
          </p:nvPr>
        </p:nvSpPr>
        <p:spPr>
          <a:xfrm>
            <a:off x="9032550" y="1646709"/>
            <a:ext cx="70993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/>
          <p:nvPr/>
        </p:nvCxnSpPr>
        <p:spPr>
          <a:xfrm flipV="1">
            <a:off x="6484747" y="2132275"/>
            <a:ext cx="0" cy="3765931"/>
          </a:xfrm>
          <a:prstGeom prst="straightConnector1">
            <a:avLst/>
          </a:prstGeom>
          <a:ln w="19050" cap="rnd">
            <a:solidFill>
              <a:srgbClr val="7949F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9226753" y="1340648"/>
            <a:ext cx="0" cy="3765931"/>
          </a:xfrm>
          <a:prstGeom prst="straightConnector1">
            <a:avLst/>
          </a:prstGeom>
          <a:ln w="19050" cap="rnd">
            <a:solidFill>
              <a:srgbClr val="7949F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803275" y="3478342"/>
            <a:ext cx="0" cy="3379658"/>
          </a:xfrm>
          <a:prstGeom prst="straightConnector1">
            <a:avLst/>
          </a:prstGeom>
          <a:ln w="19050" cap="rnd">
            <a:solidFill>
              <a:srgbClr val="7949F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V="1">
            <a:off x="3601339" y="2743682"/>
            <a:ext cx="0" cy="3765931"/>
          </a:xfrm>
          <a:prstGeom prst="straightConnector1">
            <a:avLst/>
          </a:prstGeom>
          <a:ln w="19050" cap="rnd">
            <a:solidFill>
              <a:srgbClr val="7949F4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ый треугольник 10"/>
          <p:cNvSpPr/>
          <p:nvPr/>
        </p:nvSpPr>
        <p:spPr>
          <a:xfrm>
            <a:off x="-1" y="5565422"/>
            <a:ext cx="12801601" cy="1292578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>
            <a:off x="4169664" y="3449342"/>
            <a:ext cx="8022332" cy="3408657"/>
          </a:xfrm>
          <a:prstGeom prst="rtTriangle">
            <a:avLst/>
          </a:prstGeom>
          <a:solidFill>
            <a:srgbClr val="121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AFAFAF"/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/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983" y="772478"/>
            <a:ext cx="11073130" cy="2085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sp>
        <p:nvSpPr>
          <p:cNvPr id="36" name="Рисунок 3"/>
          <p:cNvSpPr>
            <a:spLocks noGrp="1"/>
          </p:cNvSpPr>
          <p:nvPr>
            <p:ph type="pic" sz="quarter" idx="22"/>
          </p:nvPr>
        </p:nvSpPr>
        <p:spPr>
          <a:xfrm>
            <a:off x="1074510" y="3059166"/>
            <a:ext cx="70993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7" name="Рисунок 3"/>
          <p:cNvSpPr>
            <a:spLocks noGrp="1"/>
          </p:cNvSpPr>
          <p:nvPr>
            <p:ph type="pic" sz="quarter" idx="23"/>
          </p:nvPr>
        </p:nvSpPr>
        <p:spPr>
          <a:xfrm>
            <a:off x="3811960" y="2425374"/>
            <a:ext cx="70993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8" name="Рисунок 3"/>
          <p:cNvSpPr>
            <a:spLocks noGrp="1"/>
          </p:cNvSpPr>
          <p:nvPr>
            <p:ph type="pic" sz="quarter" idx="24"/>
          </p:nvPr>
        </p:nvSpPr>
        <p:spPr>
          <a:xfrm>
            <a:off x="6684997" y="1579957"/>
            <a:ext cx="70993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Рисунок 3"/>
          <p:cNvSpPr>
            <a:spLocks noGrp="1"/>
          </p:cNvSpPr>
          <p:nvPr>
            <p:ph type="pic" sz="quarter" idx="25"/>
          </p:nvPr>
        </p:nvSpPr>
        <p:spPr>
          <a:xfrm>
            <a:off x="9427003" y="953320"/>
            <a:ext cx="70993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6" hasCustomPrompt="1"/>
          </p:nvPr>
        </p:nvSpPr>
        <p:spPr>
          <a:xfrm>
            <a:off x="984902" y="3935175"/>
            <a:ext cx="2303460" cy="246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1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7" hasCustomPrompt="1"/>
          </p:nvPr>
        </p:nvSpPr>
        <p:spPr>
          <a:xfrm>
            <a:off x="997449" y="4369585"/>
            <a:ext cx="2341112" cy="10613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ru-RU" dirty="0"/>
              <a:t>Здесь текст колонки, можно с буллитами.</a:t>
            </a:r>
          </a:p>
          <a:p>
            <a:pPr lvl="0"/>
            <a:endParaRPr lang="ru-RU" dirty="0"/>
          </a:p>
        </p:txBody>
      </p:sp>
      <p:sp>
        <p:nvSpPr>
          <p:cNvPr id="26" name="Текст 2"/>
          <p:cNvSpPr>
            <a:spLocks noGrp="1"/>
          </p:cNvSpPr>
          <p:nvPr>
            <p:ph type="body" sz="quarter" idx="28" hasCustomPrompt="1"/>
          </p:nvPr>
        </p:nvSpPr>
        <p:spPr>
          <a:xfrm>
            <a:off x="3777106" y="3355127"/>
            <a:ext cx="2303460" cy="5800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 в одну или две строки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29" hasCustomPrompt="1"/>
          </p:nvPr>
        </p:nvSpPr>
        <p:spPr>
          <a:xfrm>
            <a:off x="3789653" y="4039042"/>
            <a:ext cx="2341112" cy="10613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ru-RU" dirty="0"/>
              <a:t>Здесь текст колонки, можно с буллитами.</a:t>
            </a:r>
          </a:p>
          <a:p>
            <a:pPr lvl="0"/>
            <a:endParaRPr lang="ru-RU" dirty="0"/>
          </a:p>
        </p:txBody>
      </p:sp>
      <p:sp>
        <p:nvSpPr>
          <p:cNvPr id="40" name="Текст 2"/>
          <p:cNvSpPr>
            <a:spLocks noGrp="1"/>
          </p:cNvSpPr>
          <p:nvPr>
            <p:ph type="body" sz="quarter" idx="30" hasCustomPrompt="1"/>
          </p:nvPr>
        </p:nvSpPr>
        <p:spPr>
          <a:xfrm>
            <a:off x="6658267" y="2488108"/>
            <a:ext cx="2303460" cy="5800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 в одну, две или даже три строки</a:t>
            </a:r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31" hasCustomPrompt="1"/>
          </p:nvPr>
        </p:nvSpPr>
        <p:spPr>
          <a:xfrm>
            <a:off x="6670814" y="3449341"/>
            <a:ext cx="2341112" cy="10613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ru-RU" dirty="0"/>
              <a:t>Здесь текст колонки, можно с буллитами.</a:t>
            </a:r>
          </a:p>
          <a:p>
            <a:pPr lvl="0"/>
            <a:endParaRPr lang="ru-RU" dirty="0"/>
          </a:p>
        </p:txBody>
      </p:sp>
      <p:sp>
        <p:nvSpPr>
          <p:cNvPr id="42" name="Текст 2"/>
          <p:cNvSpPr>
            <a:spLocks noGrp="1"/>
          </p:cNvSpPr>
          <p:nvPr>
            <p:ph type="body" sz="quarter" idx="32" hasCustomPrompt="1"/>
          </p:nvPr>
        </p:nvSpPr>
        <p:spPr>
          <a:xfrm>
            <a:off x="9369534" y="1834446"/>
            <a:ext cx="2303460" cy="246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4</a:t>
            </a:r>
            <a:endParaRPr lang="en-US" dirty="0"/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33" hasCustomPrompt="1"/>
          </p:nvPr>
        </p:nvSpPr>
        <p:spPr>
          <a:xfrm>
            <a:off x="9382081" y="2268856"/>
            <a:ext cx="2341112" cy="10613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ru-RU" dirty="0"/>
              <a:t>Здесь текст колонки, можно с буллитами.</a:t>
            </a:r>
          </a:p>
          <a:p>
            <a:pPr lvl="0"/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809371" y="1484313"/>
            <a:ext cx="2095200" cy="649310"/>
          </a:xfrm>
          <a:prstGeom prst="rect">
            <a:avLst/>
          </a:prstGeom>
          <a:solidFill>
            <a:schemeClr val="accent1"/>
          </a:solidFill>
        </p:spPr>
        <p:txBody>
          <a:bodyPr lIns="144000" tIns="108000" rIns="108000" bIns="108000" anchor="t">
            <a:noAutofit/>
          </a:bodyPr>
          <a:lstStyle>
            <a:lvl1pPr algn="l"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26" name="Текст 8"/>
          <p:cNvSpPr>
            <a:spLocks noGrp="1"/>
          </p:cNvSpPr>
          <p:nvPr>
            <p:ph type="body" sz="quarter" idx="20" hasCustomPrompt="1"/>
          </p:nvPr>
        </p:nvSpPr>
        <p:spPr>
          <a:xfrm>
            <a:off x="2975791" y="1484313"/>
            <a:ext cx="2095200" cy="649310"/>
          </a:xfrm>
          <a:prstGeom prst="rect">
            <a:avLst/>
          </a:prstGeom>
          <a:solidFill>
            <a:schemeClr val="accent1"/>
          </a:solidFill>
        </p:spPr>
        <p:txBody>
          <a:bodyPr lIns="144000" tIns="108000" rIns="108000" bIns="108000" anchor="t">
            <a:noAutofit/>
          </a:bodyPr>
          <a:lstStyle>
            <a:lvl1pPr algn="l"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29" name="Текст 8"/>
          <p:cNvSpPr>
            <a:spLocks noGrp="1"/>
          </p:cNvSpPr>
          <p:nvPr>
            <p:ph type="body" sz="quarter" idx="22" hasCustomPrompt="1"/>
          </p:nvPr>
        </p:nvSpPr>
        <p:spPr>
          <a:xfrm>
            <a:off x="5142211" y="1484313"/>
            <a:ext cx="2095200" cy="649310"/>
          </a:xfrm>
          <a:prstGeom prst="rect">
            <a:avLst/>
          </a:prstGeom>
          <a:solidFill>
            <a:schemeClr val="accent1"/>
          </a:solidFill>
        </p:spPr>
        <p:txBody>
          <a:bodyPr lIns="144000" tIns="108000" rIns="108000" bIns="108000" anchor="t">
            <a:noAutofit/>
          </a:bodyPr>
          <a:lstStyle>
            <a:lvl1pPr algn="l"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32" name="Текст 8"/>
          <p:cNvSpPr>
            <a:spLocks noGrp="1"/>
          </p:cNvSpPr>
          <p:nvPr>
            <p:ph type="body" sz="quarter" idx="24" hasCustomPrompt="1"/>
          </p:nvPr>
        </p:nvSpPr>
        <p:spPr>
          <a:xfrm>
            <a:off x="7308631" y="1484313"/>
            <a:ext cx="2095200" cy="649310"/>
          </a:xfrm>
          <a:prstGeom prst="rect">
            <a:avLst/>
          </a:prstGeom>
          <a:solidFill>
            <a:schemeClr val="accent1"/>
          </a:solidFill>
        </p:spPr>
        <p:txBody>
          <a:bodyPr lIns="144000" tIns="108000" rIns="108000" bIns="108000" anchor="t">
            <a:noAutofit/>
          </a:bodyPr>
          <a:lstStyle>
            <a:lvl1pPr algn="l"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35" name="Текст 8"/>
          <p:cNvSpPr>
            <a:spLocks noGrp="1"/>
          </p:cNvSpPr>
          <p:nvPr>
            <p:ph type="body" sz="quarter" idx="26" hasCustomPrompt="1"/>
          </p:nvPr>
        </p:nvSpPr>
        <p:spPr>
          <a:xfrm>
            <a:off x="9475051" y="1484313"/>
            <a:ext cx="2095200" cy="649310"/>
          </a:xfrm>
          <a:prstGeom prst="rect">
            <a:avLst/>
          </a:prstGeom>
          <a:solidFill>
            <a:schemeClr val="accent1"/>
          </a:solidFill>
        </p:spPr>
        <p:txBody>
          <a:bodyPr lIns="144000" tIns="108000" rIns="108000" bIns="108000" anchor="t">
            <a:noAutofit/>
          </a:bodyPr>
          <a:lstStyle>
            <a:lvl1pPr algn="l"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983" y="772478"/>
            <a:ext cx="11073130" cy="2085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4" hasCustomPrompt="1"/>
          </p:nvPr>
        </p:nvSpPr>
        <p:spPr>
          <a:xfrm>
            <a:off x="815536" y="2133623"/>
            <a:ext cx="2095200" cy="3951265"/>
          </a:xfrm>
          <a:prstGeom prst="rect">
            <a:avLst/>
          </a:prstGeom>
          <a:solidFill>
            <a:srgbClr val="F2F2F2"/>
          </a:solidFill>
        </p:spPr>
        <p:txBody>
          <a:bodyPr lIns="144000" tIns="144000" rIns="108000" bIns="10800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defTabSz="457200">
              <a:spcAft>
                <a:spcPts val="1200"/>
              </a:spcAft>
              <a:defRPr/>
            </a:pPr>
            <a:r>
              <a:rPr lang="ru-RU" sz="1200" dirty="0">
                <a:latin typeface="Montserrat" panose="00000500000000000000" pitchFamily="2" charset="-52"/>
                <a:ea typeface="Roboto regular" panose="02000000000000000000" pitchFamily="2" charset="0"/>
                <a:cs typeface="Gotham Pro Light" panose="02000503030000020004" pitchFamily="2" charset="0"/>
              </a:rPr>
              <a:t>Образец текста в колонке</a:t>
            </a:r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8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5145328" y="2133623"/>
            <a:ext cx="2095200" cy="3951265"/>
          </a:xfrm>
          <a:prstGeom prst="rect">
            <a:avLst/>
          </a:prstGeom>
          <a:solidFill>
            <a:srgbClr val="F2F2F2"/>
          </a:solidFill>
        </p:spPr>
        <p:txBody>
          <a:bodyPr lIns="144000" tIns="144000" rIns="108000" bIns="10800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defTabSz="457200">
              <a:spcAft>
                <a:spcPts val="1200"/>
              </a:spcAft>
              <a:defRPr/>
            </a:pPr>
            <a:r>
              <a:rPr lang="ru-RU" sz="1200" dirty="0">
                <a:latin typeface="Montserrat" panose="00000500000000000000" pitchFamily="2" charset="-52"/>
                <a:ea typeface="Roboto regular" panose="02000000000000000000" pitchFamily="2" charset="0"/>
                <a:cs typeface="Gotham Pro Light" panose="02000503030000020004" pitchFamily="2" charset="0"/>
              </a:rPr>
              <a:t>Образец текста в колонке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25" hasCustomPrompt="1"/>
          </p:nvPr>
        </p:nvSpPr>
        <p:spPr>
          <a:xfrm>
            <a:off x="9475120" y="2133623"/>
            <a:ext cx="2095200" cy="3951265"/>
          </a:xfrm>
          <a:prstGeom prst="rect">
            <a:avLst/>
          </a:prstGeom>
          <a:solidFill>
            <a:srgbClr val="F2F2F2"/>
          </a:solidFill>
        </p:spPr>
        <p:txBody>
          <a:bodyPr lIns="144000" tIns="144000" rIns="108000" bIns="10800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lang="ru-RU" sz="1200" dirty="0">
                <a:latin typeface="Montserrat" panose="00000500000000000000" pitchFamily="2" charset="-52"/>
                <a:ea typeface="Roboto regular" panose="02000000000000000000" pitchFamily="2" charset="0"/>
                <a:cs typeface="Gotham Pro Light" panose="02000503030000020004" pitchFamily="2" charset="0"/>
              </a:rPr>
              <a:t>Образец текста в колонке</a:t>
            </a:r>
          </a:p>
        </p:txBody>
      </p:sp>
      <p:sp>
        <p:nvSpPr>
          <p:cNvPr id="27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2980432" y="2133623"/>
            <a:ext cx="2095200" cy="3951265"/>
          </a:xfrm>
          <a:prstGeom prst="rect">
            <a:avLst/>
          </a:prstGeom>
          <a:solidFill>
            <a:srgbClr val="F2F2F2"/>
          </a:solidFill>
        </p:spPr>
        <p:txBody>
          <a:bodyPr lIns="144000" tIns="144000" rIns="108000" bIns="10800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defTabSz="457200">
              <a:spcAft>
                <a:spcPts val="1200"/>
              </a:spcAft>
              <a:defRPr/>
            </a:pPr>
            <a:r>
              <a:rPr lang="ru-RU" sz="1200" dirty="0">
                <a:latin typeface="Montserrat" panose="00000500000000000000" pitchFamily="2" charset="-52"/>
                <a:ea typeface="Roboto regular" panose="02000000000000000000" pitchFamily="2" charset="0"/>
                <a:cs typeface="Gotham Pro Light" panose="02000503030000020004" pitchFamily="2" charset="0"/>
              </a:rPr>
              <a:t>Образец текста в колонке</a:t>
            </a:r>
          </a:p>
        </p:txBody>
      </p:sp>
      <p:sp>
        <p:nvSpPr>
          <p:cNvPr id="30" name="Текст 12"/>
          <p:cNvSpPr>
            <a:spLocks noGrp="1"/>
          </p:cNvSpPr>
          <p:nvPr>
            <p:ph type="body" sz="quarter" idx="28" hasCustomPrompt="1"/>
          </p:nvPr>
        </p:nvSpPr>
        <p:spPr>
          <a:xfrm>
            <a:off x="7310224" y="2133623"/>
            <a:ext cx="2095200" cy="3951265"/>
          </a:xfrm>
          <a:prstGeom prst="rect">
            <a:avLst/>
          </a:prstGeom>
          <a:solidFill>
            <a:srgbClr val="F2F2F2"/>
          </a:solidFill>
        </p:spPr>
        <p:txBody>
          <a:bodyPr lIns="144000" tIns="144000" rIns="108000" bIns="10800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defTabSz="457200">
              <a:spcAft>
                <a:spcPts val="1200"/>
              </a:spcAft>
              <a:defRPr/>
            </a:pPr>
            <a:r>
              <a:rPr lang="ru-RU" sz="1200" dirty="0">
                <a:latin typeface="Montserrat" panose="00000500000000000000" pitchFamily="2" charset="-52"/>
                <a:ea typeface="Roboto regular" panose="02000000000000000000" pitchFamily="2" charset="0"/>
                <a:cs typeface="Gotham Pro Light" panose="02000503030000020004" pitchFamily="2" charset="0"/>
              </a:rPr>
              <a:t>Образец текста в колонке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983" y="772478"/>
            <a:ext cx="11073130" cy="2085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8" hasCustomPrompt="1"/>
          </p:nvPr>
        </p:nvSpPr>
        <p:spPr>
          <a:xfrm>
            <a:off x="809371" y="1484313"/>
            <a:ext cx="2095200" cy="649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lIns="144000" tIns="108000" rIns="108000" bIns="108000" anchor="t">
            <a:noAutofit/>
          </a:bodyPr>
          <a:lstStyle>
            <a:lvl1pPr algn="l"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20" hasCustomPrompt="1"/>
          </p:nvPr>
        </p:nvSpPr>
        <p:spPr>
          <a:xfrm>
            <a:off x="2975791" y="1484313"/>
            <a:ext cx="2095200" cy="649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lIns="144000" tIns="108000" rIns="108000" bIns="108000" anchor="t">
            <a:noAutofit/>
          </a:bodyPr>
          <a:lstStyle>
            <a:lvl1pPr algn="l"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22" hasCustomPrompt="1"/>
          </p:nvPr>
        </p:nvSpPr>
        <p:spPr>
          <a:xfrm>
            <a:off x="5142211" y="1484313"/>
            <a:ext cx="2095200" cy="649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lIns="144000" tIns="108000" rIns="108000" bIns="108000" anchor="t">
            <a:noAutofit/>
          </a:bodyPr>
          <a:lstStyle>
            <a:lvl1pPr algn="l"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24" hasCustomPrompt="1"/>
          </p:nvPr>
        </p:nvSpPr>
        <p:spPr>
          <a:xfrm>
            <a:off x="7308631" y="1484313"/>
            <a:ext cx="2095200" cy="649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lIns="144000" tIns="108000" rIns="108000" bIns="108000" anchor="t">
            <a:noAutofit/>
          </a:bodyPr>
          <a:lstStyle>
            <a:lvl1pPr algn="l"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17" name="Текст 8"/>
          <p:cNvSpPr>
            <a:spLocks noGrp="1"/>
          </p:cNvSpPr>
          <p:nvPr>
            <p:ph type="body" sz="quarter" idx="26" hasCustomPrompt="1"/>
          </p:nvPr>
        </p:nvSpPr>
        <p:spPr>
          <a:xfrm>
            <a:off x="9475051" y="1484313"/>
            <a:ext cx="2095200" cy="649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lIns="144000" tIns="108000" rIns="108000" bIns="108000" anchor="t">
            <a:noAutofit/>
          </a:bodyPr>
          <a:lstStyle>
            <a:lvl1pPr algn="l">
              <a:defRPr sz="180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pPr lvl="0"/>
            <a:r>
              <a:rPr lang="ru-RU" dirty="0"/>
              <a:t>Название в 1 или 2 строки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14" hasCustomPrompt="1"/>
          </p:nvPr>
        </p:nvSpPr>
        <p:spPr>
          <a:xfrm>
            <a:off x="815536" y="2133623"/>
            <a:ext cx="2095200" cy="3951265"/>
          </a:xfrm>
          <a:prstGeom prst="rect">
            <a:avLst/>
          </a:prstGeom>
          <a:noFill/>
        </p:spPr>
        <p:txBody>
          <a:bodyPr lIns="144000" tIns="144000" rIns="108000" bIns="10800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defTabSz="457200">
              <a:spcAft>
                <a:spcPts val="1200"/>
              </a:spcAft>
              <a:defRPr/>
            </a:pPr>
            <a:r>
              <a:rPr lang="ru-RU" sz="1200" dirty="0">
                <a:latin typeface="Montserrat" panose="00000500000000000000" pitchFamily="2" charset="-52"/>
                <a:ea typeface="Roboto regular" panose="02000000000000000000" pitchFamily="2" charset="0"/>
                <a:cs typeface="Gotham Pro Light" panose="02000503030000020004" pitchFamily="2" charset="0"/>
              </a:rPr>
              <a:t>Образец текста в колонке</a:t>
            </a:r>
          </a:p>
        </p:txBody>
      </p:sp>
      <p:sp>
        <p:nvSpPr>
          <p:cNvPr id="19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5145328" y="2133623"/>
            <a:ext cx="2095200" cy="3951265"/>
          </a:xfrm>
          <a:prstGeom prst="rect">
            <a:avLst/>
          </a:prstGeom>
          <a:noFill/>
        </p:spPr>
        <p:txBody>
          <a:bodyPr lIns="144000" tIns="144000" rIns="108000" bIns="10800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defTabSz="457200">
              <a:spcAft>
                <a:spcPts val="1200"/>
              </a:spcAft>
              <a:defRPr/>
            </a:pPr>
            <a:r>
              <a:rPr lang="ru-RU" sz="1200" dirty="0">
                <a:latin typeface="Montserrat" panose="00000500000000000000" pitchFamily="2" charset="-52"/>
                <a:ea typeface="Roboto regular" panose="02000000000000000000" pitchFamily="2" charset="0"/>
                <a:cs typeface="Gotham Pro Light" panose="02000503030000020004" pitchFamily="2" charset="0"/>
              </a:rPr>
              <a:t>Образец текста в колонке</a:t>
            </a:r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25" hasCustomPrompt="1"/>
          </p:nvPr>
        </p:nvSpPr>
        <p:spPr>
          <a:xfrm>
            <a:off x="9475120" y="2133623"/>
            <a:ext cx="2095200" cy="3951265"/>
          </a:xfrm>
          <a:prstGeom prst="rect">
            <a:avLst/>
          </a:prstGeom>
          <a:noFill/>
        </p:spPr>
        <p:txBody>
          <a:bodyPr lIns="144000" tIns="144000" rIns="108000" bIns="10800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lang="ru-RU" sz="1200" dirty="0">
                <a:latin typeface="Montserrat" panose="00000500000000000000" pitchFamily="2" charset="-52"/>
                <a:ea typeface="Roboto regular" panose="02000000000000000000" pitchFamily="2" charset="0"/>
                <a:cs typeface="Gotham Pro Light" panose="02000503030000020004" pitchFamily="2" charset="0"/>
              </a:rPr>
              <a:t>Образец текста в колонке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2980432" y="2133623"/>
            <a:ext cx="2095200" cy="3951265"/>
          </a:xfrm>
          <a:prstGeom prst="rect">
            <a:avLst/>
          </a:prstGeom>
          <a:noFill/>
        </p:spPr>
        <p:txBody>
          <a:bodyPr lIns="144000" tIns="144000" rIns="108000" bIns="10800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defTabSz="457200">
              <a:spcAft>
                <a:spcPts val="1200"/>
              </a:spcAft>
              <a:defRPr/>
            </a:pPr>
            <a:r>
              <a:rPr lang="ru-RU" sz="1200" dirty="0">
                <a:latin typeface="Montserrat" panose="00000500000000000000" pitchFamily="2" charset="-52"/>
                <a:ea typeface="Roboto regular" panose="02000000000000000000" pitchFamily="2" charset="0"/>
                <a:cs typeface="Gotham Pro Light" panose="02000503030000020004" pitchFamily="2" charset="0"/>
              </a:rPr>
              <a:t>Образец текста в колонке</a:t>
            </a:r>
          </a:p>
        </p:txBody>
      </p:sp>
      <p:sp>
        <p:nvSpPr>
          <p:cNvPr id="22" name="Текст 12"/>
          <p:cNvSpPr>
            <a:spLocks noGrp="1"/>
          </p:cNvSpPr>
          <p:nvPr>
            <p:ph type="body" sz="quarter" idx="28" hasCustomPrompt="1"/>
          </p:nvPr>
        </p:nvSpPr>
        <p:spPr>
          <a:xfrm>
            <a:off x="7310224" y="2133623"/>
            <a:ext cx="2095200" cy="3951265"/>
          </a:xfrm>
          <a:prstGeom prst="rect">
            <a:avLst/>
          </a:prstGeom>
          <a:noFill/>
        </p:spPr>
        <p:txBody>
          <a:bodyPr lIns="144000" tIns="144000" rIns="108000" bIns="10800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defTabSz="457200">
              <a:spcAft>
                <a:spcPts val="1200"/>
              </a:spcAft>
              <a:defRPr/>
            </a:pPr>
            <a:r>
              <a:rPr lang="ru-RU" sz="1200" dirty="0">
                <a:latin typeface="Montserrat" panose="00000500000000000000" pitchFamily="2" charset="-52"/>
                <a:ea typeface="Roboto regular" panose="02000000000000000000" pitchFamily="2" charset="0"/>
                <a:cs typeface="Gotham Pro Light" panose="02000503030000020004" pitchFamily="2" charset="0"/>
              </a:rPr>
              <a:t>Образец текста в колонке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974934" y="2326511"/>
            <a:ext cx="0" cy="376631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142211" y="2326511"/>
            <a:ext cx="0" cy="376631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7308631" y="2326511"/>
            <a:ext cx="0" cy="376631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9475051" y="2326511"/>
            <a:ext cx="0" cy="376631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803275" y="2326511"/>
            <a:ext cx="0" cy="376631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16182" r="9584" b="15891"/>
          <a:stretch>
            <a:fillRect/>
          </a:stretch>
        </p:blipFill>
        <p:spPr>
          <a:xfrm>
            <a:off x="1417320" y="-1"/>
            <a:ext cx="8224879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15938" y="1739011"/>
            <a:ext cx="9144000" cy="27091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 cap="all" baseline="0">
                <a:solidFill>
                  <a:schemeClr val="bg1"/>
                </a:solidFill>
                <a:latin typeface="Montserrat Black" panose="00000A00000000000000" pitchFamily="2" charset="-5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НАЗВАНИЕ ПРЕЗЕНТАЦИИ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358101" y="4812002"/>
            <a:ext cx="4301837" cy="2864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57813" y="5888037"/>
            <a:ext cx="1414462" cy="20478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5357813" y="5219196"/>
            <a:ext cx="4301837" cy="5445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 спикера</a:t>
            </a:r>
            <a:br>
              <a:rPr lang="ru-RU" dirty="0"/>
            </a:br>
            <a:r>
              <a:rPr lang="ru-RU" dirty="0"/>
              <a:t>в департаменте «Название»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20"/>
          <a:stretch>
            <a:fillRect/>
          </a:stretch>
        </p:blipFill>
        <p:spPr>
          <a:xfrm>
            <a:off x="11328807" y="4340275"/>
            <a:ext cx="863193" cy="175518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8" r="30497"/>
          <a:stretch>
            <a:fillRect/>
          </a:stretch>
        </p:blipFill>
        <p:spPr>
          <a:xfrm>
            <a:off x="9636938" y="-1"/>
            <a:ext cx="2555061" cy="2496589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687799"/>
            <a:ext cx="2049201" cy="5777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983" y="772478"/>
            <a:ext cx="11073130" cy="2085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8246"/>
            <a:ext cx="1264835" cy="182721"/>
          </a:xfrm>
          <a:prstGeom prst="rect">
            <a:avLst/>
          </a:prstGeom>
        </p:spPr>
      </p:pic>
      <p:sp>
        <p:nvSpPr>
          <p:cNvPr id="13" name="Текст 12"/>
          <p:cNvSpPr>
            <a:spLocks noGrp="1"/>
          </p:cNvSpPr>
          <p:nvPr>
            <p:ph type="body" sz="quarter" idx="14" hasCustomPrompt="1"/>
          </p:nvPr>
        </p:nvSpPr>
        <p:spPr>
          <a:xfrm>
            <a:off x="803275" y="1484313"/>
            <a:ext cx="5220016" cy="46005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447675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720725" indent="-2730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50000"/>
              <a:buFont typeface="Symbol" panose="05050102010706020507" pitchFamily="18" charset="2"/>
              <a:buChar char=""/>
              <a:defRPr sz="1400"/>
            </a:lvl3pPr>
            <a:lvl4pPr marL="894080" indent="-1733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/>
            </a:lvl4pPr>
            <a:lvl5pPr marL="1168400" indent="-2749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50000"/>
              <a:buFont typeface="Symbol" panose="05050102010706020507" pitchFamily="18" charset="2"/>
              <a:buChar char="-"/>
              <a:defRPr sz="1200"/>
            </a:lvl5pPr>
          </a:lstStyle>
          <a:p>
            <a:pPr lvl="0"/>
            <a:r>
              <a:rPr lang="ru-RU" dirty="0"/>
              <a:t>Образец маркированного списка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1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6342597" y="1484313"/>
            <a:ext cx="5220016" cy="46005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447675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720725" indent="-2730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50000"/>
              <a:buFont typeface="Symbol" panose="05050102010706020507" pitchFamily="18" charset="2"/>
              <a:buChar char=""/>
              <a:defRPr sz="1400"/>
            </a:lvl3pPr>
            <a:lvl4pPr marL="894080" indent="-1733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/>
            </a:lvl4pPr>
            <a:lvl5pPr marL="1168400" indent="-2749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50000"/>
              <a:buFont typeface="Symbol" panose="05050102010706020507" pitchFamily="18" charset="2"/>
              <a:buChar char="-"/>
              <a:defRPr sz="1200"/>
            </a:lvl5pPr>
          </a:lstStyle>
          <a:p>
            <a:pPr lvl="0"/>
            <a:r>
              <a:rPr lang="ru-RU" dirty="0"/>
              <a:t>Образец маркированного списка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984" y="772478"/>
            <a:ext cx="11072496" cy="2085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4" hasCustomPrompt="1"/>
          </p:nvPr>
        </p:nvSpPr>
        <p:spPr>
          <a:xfrm>
            <a:off x="803275" y="1484313"/>
            <a:ext cx="5220016" cy="46005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1pPr>
            <a:lvl2pPr marL="447675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20725" indent="-2730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50000"/>
              <a:buFont typeface="Symbol" panose="05050102010706020507" pitchFamily="18" charset="2"/>
              <a:buChar char=""/>
              <a:defRPr sz="1400">
                <a:solidFill>
                  <a:schemeClr val="bg1"/>
                </a:solidFill>
              </a:defRPr>
            </a:lvl3pPr>
            <a:lvl4pPr marL="894080" indent="-1733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168400" indent="-2749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50000"/>
              <a:buFont typeface="Symbol" panose="05050102010706020507" pitchFamily="18" charset="2"/>
              <a:buChar char="-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маркированного списка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14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6347464" y="1484313"/>
            <a:ext cx="5220016" cy="460057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1pPr>
            <a:lvl2pPr marL="447675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20725" indent="-2730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50000"/>
              <a:buFont typeface="Symbol" panose="05050102010706020507" pitchFamily="18" charset="2"/>
              <a:buChar char=""/>
              <a:defRPr sz="1400">
                <a:solidFill>
                  <a:schemeClr val="bg1"/>
                </a:solidFill>
              </a:defRPr>
            </a:lvl3pPr>
            <a:lvl4pPr marL="894080" indent="-1733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168400" indent="-2749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50000"/>
              <a:buFont typeface="Symbol" panose="05050102010706020507" pitchFamily="18" charset="2"/>
              <a:buChar char="-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маркированного списка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21243" y="4753010"/>
            <a:ext cx="2809120" cy="544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821243" y="5396049"/>
            <a:ext cx="2809120" cy="113175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 спикера</a:t>
            </a:r>
            <a:br>
              <a:rPr lang="ru-RU" dirty="0"/>
            </a:br>
            <a:r>
              <a:rPr lang="ru-RU" dirty="0"/>
              <a:t>в департаменте «Название»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687799"/>
            <a:ext cx="2049201" cy="5777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0"/>
          <a:stretch>
            <a:fillRect/>
          </a:stretch>
        </p:blipFill>
        <p:spPr>
          <a:xfrm>
            <a:off x="8061158" y="4337"/>
            <a:ext cx="4130842" cy="6876531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537399" y="4677421"/>
            <a:ext cx="0" cy="2967096"/>
          </a:xfrm>
          <a:prstGeom prst="line">
            <a:avLst/>
          </a:prstGeom>
          <a:ln w="9525">
            <a:solidFill>
              <a:srgbClr val="FFFFFF">
                <a:alpha val="4392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34" y="5127035"/>
            <a:ext cx="191284" cy="1440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коллекция картинок&#10;&#10;Автоматически созданное описание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94" y="5474977"/>
            <a:ext cx="211765" cy="1800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1945" y="5813408"/>
            <a:ext cx="195463" cy="19546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533" y="4755140"/>
            <a:ext cx="190522" cy="190522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700179" y="4779771"/>
            <a:ext cx="2808000" cy="1905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+7 (921) 777-88-99</a:t>
            </a:r>
            <a:endParaRPr lang="en-US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4015452" y="4710748"/>
            <a:ext cx="0" cy="2978437"/>
          </a:xfrm>
          <a:prstGeom prst="line">
            <a:avLst/>
          </a:prstGeom>
          <a:ln w="9525">
            <a:solidFill>
              <a:srgbClr val="FFFFFF">
                <a:alpha val="4392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700179" y="5101412"/>
            <a:ext cx="2808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nsurname@korusconsulting.ru</a:t>
            </a:r>
          </a:p>
          <a:p>
            <a:pPr lvl="0"/>
            <a:endParaRPr lang="en-US" dirty="0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4700179" y="5472924"/>
            <a:ext cx="2808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@account</a:t>
            </a:r>
          </a:p>
          <a:p>
            <a:pPr lvl="0"/>
            <a:endParaRPr lang="en-US" dirty="0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700179" y="5832033"/>
            <a:ext cx="2808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website.korusconsulting.ru</a:t>
            </a:r>
          </a:p>
          <a:p>
            <a:pPr lvl="0"/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0" hasCustomPrompt="1"/>
          </p:nvPr>
        </p:nvSpPr>
        <p:spPr>
          <a:xfrm>
            <a:off x="538163" y="1768879"/>
            <a:ext cx="7239000" cy="2717396"/>
          </a:xfrm>
        </p:spPr>
        <p:txBody>
          <a:bodyPr>
            <a:noAutofit/>
          </a:bodyPr>
          <a:lstStyle>
            <a:lvl1pPr>
              <a:defRPr sz="4800" cap="all" baseline="0">
                <a:solidFill>
                  <a:schemeClr val="bg1"/>
                </a:solidFill>
                <a:latin typeface="+mj-lt"/>
              </a:defRPr>
            </a:lvl1pPr>
            <a:lvl2pPr>
              <a:defRPr sz="4800">
                <a:solidFill>
                  <a:schemeClr val="bg1"/>
                </a:solidFill>
                <a:latin typeface="+mj-lt"/>
              </a:defRPr>
            </a:lvl2pPr>
            <a:lvl3pPr>
              <a:defRPr sz="4800">
                <a:solidFill>
                  <a:schemeClr val="bg1"/>
                </a:solidFill>
                <a:latin typeface="+mj-lt"/>
              </a:defRPr>
            </a:lvl3pPr>
            <a:lvl4pPr>
              <a:defRPr sz="4800">
                <a:solidFill>
                  <a:schemeClr val="bg1"/>
                </a:solidFill>
                <a:latin typeface="+mj-lt"/>
              </a:defRPr>
            </a:lvl4pPr>
            <a:lvl5pPr>
              <a:defRPr sz="4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ЗДЕСЬ СПАСИБО ИЛИ ФИНАЛЬНЫЙ ПРИЗЫВ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563827" y="3677618"/>
            <a:ext cx="2809120" cy="544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5563827" y="4442322"/>
            <a:ext cx="2809120" cy="113175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 спикера</a:t>
            </a:r>
            <a:br>
              <a:rPr lang="ru-RU" dirty="0"/>
            </a:br>
            <a:r>
              <a:rPr lang="ru-RU" dirty="0"/>
              <a:t>в департаменте «Название»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687799"/>
            <a:ext cx="2049201" cy="57775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27" y="6204368"/>
            <a:ext cx="191284" cy="1440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коллекция картинок&#10;&#10;Автоматически созданное описание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615" y="5821687"/>
            <a:ext cx="211765" cy="1800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55766" y="6160118"/>
            <a:ext cx="195463" cy="19546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26" y="5832473"/>
            <a:ext cx="190522" cy="190522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5989972" y="5827564"/>
            <a:ext cx="2664000" cy="1905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+7 (921) 777-88-99</a:t>
            </a:r>
            <a:endParaRPr lang="en-US" dirty="0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5989972" y="6178745"/>
            <a:ext cx="2664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nsurname@korusconsulting.ru</a:t>
            </a:r>
          </a:p>
          <a:p>
            <a:pPr lvl="0"/>
            <a:endParaRPr lang="en-US" dirty="0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384000" y="5842938"/>
            <a:ext cx="2484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@account</a:t>
            </a:r>
          </a:p>
          <a:p>
            <a:pPr lvl="0"/>
            <a:endParaRPr lang="en-US" dirty="0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384000" y="6178743"/>
            <a:ext cx="2484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website.korusconsulting.ru</a:t>
            </a:r>
          </a:p>
          <a:p>
            <a:pPr lvl="0"/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0" hasCustomPrompt="1"/>
          </p:nvPr>
        </p:nvSpPr>
        <p:spPr>
          <a:xfrm>
            <a:off x="5260027" y="1818966"/>
            <a:ext cx="6601773" cy="1442885"/>
          </a:xfrm>
        </p:spPr>
        <p:txBody>
          <a:bodyPr>
            <a:noAutofit/>
          </a:bodyPr>
          <a:lstStyle>
            <a:lvl1pPr>
              <a:defRPr sz="4800" cap="all" baseline="0">
                <a:solidFill>
                  <a:schemeClr val="bg1"/>
                </a:solidFill>
                <a:latin typeface="+mj-lt"/>
              </a:defRPr>
            </a:lvl1pPr>
            <a:lvl2pPr>
              <a:defRPr sz="4800">
                <a:solidFill>
                  <a:schemeClr val="bg1"/>
                </a:solidFill>
                <a:latin typeface="+mj-lt"/>
              </a:defRPr>
            </a:lvl2pPr>
            <a:lvl3pPr>
              <a:defRPr sz="4800">
                <a:solidFill>
                  <a:schemeClr val="bg1"/>
                </a:solidFill>
                <a:latin typeface="+mj-lt"/>
              </a:defRPr>
            </a:lvl3pPr>
            <a:lvl4pPr>
              <a:defRPr sz="4800">
                <a:solidFill>
                  <a:schemeClr val="bg1"/>
                </a:solidFill>
                <a:latin typeface="+mj-lt"/>
              </a:defRPr>
            </a:lvl4pPr>
            <a:lvl5pPr>
              <a:defRPr sz="4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Готовы?</a:t>
            </a:r>
            <a:br>
              <a:rPr lang="ru-RU" dirty="0"/>
            </a:br>
            <a:r>
              <a:rPr lang="ru-RU" dirty="0"/>
              <a:t>Давайте начнем.</a:t>
            </a: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H="1">
            <a:off x="5260027" y="3700860"/>
            <a:ext cx="1" cy="4092979"/>
          </a:xfrm>
          <a:prstGeom prst="line">
            <a:avLst/>
          </a:prstGeom>
          <a:ln w="9525">
            <a:solidFill>
              <a:srgbClr val="FFFFFF">
                <a:alpha val="4392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1034816" y="2110176"/>
            <a:ext cx="3468194" cy="3468193"/>
          </a:xfrm>
          <a:prstGeom prst="rect">
            <a:avLst/>
          </a:prstGeom>
          <a:solidFill>
            <a:srgbClr val="794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21"/>
          </p:nvPr>
        </p:nvSpPr>
        <p:spPr>
          <a:xfrm>
            <a:off x="825500" y="1888251"/>
            <a:ext cx="3460750" cy="3460750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927273" y="3570856"/>
            <a:ext cx="3417681" cy="3035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927273" y="4013791"/>
            <a:ext cx="3417681" cy="52992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 спикера</a:t>
            </a:r>
            <a:br>
              <a:rPr lang="ru-RU" dirty="0"/>
            </a:br>
            <a:r>
              <a:rPr lang="ru-RU" dirty="0"/>
              <a:t>в департаменте «Название»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2" y="5127035"/>
            <a:ext cx="191284" cy="1440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коллекция картинок&#10;&#10;Автоматически созданное описание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2" y="5483328"/>
            <a:ext cx="211765" cy="1800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7273" y="5821759"/>
            <a:ext cx="195463" cy="19546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61" y="4755140"/>
            <a:ext cx="190522" cy="190522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1355507" y="4779771"/>
            <a:ext cx="2808000" cy="1905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+7 (921) 777-88-99</a:t>
            </a:r>
            <a:endParaRPr lang="en-US" dirty="0"/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1355507" y="5101412"/>
            <a:ext cx="2808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nsurname@korusconsulting.ru</a:t>
            </a:r>
          </a:p>
          <a:p>
            <a:pPr lvl="0"/>
            <a:endParaRPr lang="en-US" dirty="0"/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1355507" y="5481275"/>
            <a:ext cx="2808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@account</a:t>
            </a:r>
          </a:p>
          <a:p>
            <a:pPr lvl="0"/>
            <a:endParaRPr lang="en-US" dirty="0"/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1355507" y="5840384"/>
            <a:ext cx="2808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website.korusconsulting.ru</a:t>
            </a:r>
          </a:p>
          <a:p>
            <a:pPr lvl="0"/>
            <a:endParaRPr lang="en-US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697735" y="1712458"/>
            <a:ext cx="3845735" cy="4675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740451" y="1384247"/>
            <a:ext cx="3719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ontserrat Bold" panose="00000800000000000000" pitchFamily="2" charset="-52"/>
              </a:rPr>
              <a:t>СПАСИБО!</a:t>
            </a: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4317">
            <a:off x="8934703" y="3331187"/>
            <a:ext cx="4760604" cy="4760604"/>
          </a:xfrm>
          <a:prstGeom prst="rect">
            <a:avLst/>
          </a:prstGeom>
        </p:spPr>
      </p:pic>
      <p:cxnSp>
        <p:nvCxnSpPr>
          <p:cNvPr id="31" name="Прямая соединительная линия 30"/>
          <p:cNvCxnSpPr/>
          <p:nvPr/>
        </p:nvCxnSpPr>
        <p:spPr>
          <a:xfrm>
            <a:off x="697736" y="3617256"/>
            <a:ext cx="0" cy="3240744"/>
          </a:xfrm>
          <a:prstGeom prst="line">
            <a:avLst/>
          </a:prstGeom>
          <a:ln w="9525">
            <a:solidFill>
              <a:srgbClr val="FFFFFF">
                <a:alpha val="4392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4697851" y="3617256"/>
            <a:ext cx="0" cy="3240744"/>
          </a:xfrm>
          <a:prstGeom prst="line">
            <a:avLst/>
          </a:prstGeom>
          <a:ln w="9525">
            <a:solidFill>
              <a:srgbClr val="FFFFFF">
                <a:alpha val="4392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10"/>
          <p:cNvSpPr>
            <a:spLocks noGrp="1"/>
          </p:cNvSpPr>
          <p:nvPr>
            <p:ph type="body" sz="quarter" idx="20" hasCustomPrompt="1"/>
          </p:nvPr>
        </p:nvSpPr>
        <p:spPr>
          <a:xfrm>
            <a:off x="4958304" y="4013791"/>
            <a:ext cx="3417681" cy="52992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 спикера</a:t>
            </a:r>
            <a:br>
              <a:rPr lang="ru-RU" dirty="0"/>
            </a:br>
            <a:r>
              <a:rPr lang="ru-RU" dirty="0"/>
              <a:t>в департаменте «Название»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93" y="5127035"/>
            <a:ext cx="191284" cy="144000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, коллекция картинок&#10;&#10;Автоматически созданное описание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53" y="5483328"/>
            <a:ext cx="211765" cy="18000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8304" y="5821759"/>
            <a:ext cx="195463" cy="19546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2" y="4755140"/>
            <a:ext cx="190522" cy="190522"/>
          </a:xfrm>
          <a:prstGeom prst="rect">
            <a:avLst/>
          </a:prstGeom>
        </p:spPr>
      </p:pic>
      <p:sp>
        <p:nvSpPr>
          <p:cNvPr id="40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5386538" y="4779771"/>
            <a:ext cx="2808000" cy="1905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+7 (921) 777-88-99</a:t>
            </a:r>
            <a:endParaRPr lang="en-US" dirty="0"/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386538" y="5101412"/>
            <a:ext cx="2808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nsurname@korusconsulting.ru</a:t>
            </a:r>
          </a:p>
          <a:p>
            <a:pPr lvl="0"/>
            <a:endParaRPr lang="en-US" dirty="0"/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5386538" y="5481275"/>
            <a:ext cx="2808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@account</a:t>
            </a:r>
          </a:p>
          <a:p>
            <a:pPr lvl="0"/>
            <a:endParaRPr lang="en-US" dirty="0"/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5386538" y="5840384"/>
            <a:ext cx="2808000" cy="2279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website.korusconsulting.ru</a:t>
            </a:r>
          </a:p>
          <a:p>
            <a:pPr lvl="0"/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6" hasCustomPrompt="1"/>
          </p:nvPr>
        </p:nvSpPr>
        <p:spPr>
          <a:xfrm>
            <a:off x="4949825" y="3570288"/>
            <a:ext cx="3425825" cy="304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32" y="1723065"/>
            <a:ext cx="1620628" cy="456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AFAFAF"/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/>
            </a:lvl1pPr>
          </a:lstStyle>
          <a:p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/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slid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664714" y="3968427"/>
            <a:ext cx="4114800" cy="18256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content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0" r="12378" b="21380"/>
          <a:stretch>
            <a:fillRect/>
          </a:stretch>
        </p:blipFill>
        <p:spPr>
          <a:xfrm>
            <a:off x="3403600" y="-10886"/>
            <a:ext cx="8788400" cy="687977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15938" y="1738713"/>
            <a:ext cx="9144000" cy="2709141"/>
          </a:xfrm>
          <a:prstGeom prst="rect">
            <a:avLst/>
          </a:prstGeom>
        </p:spPr>
        <p:txBody>
          <a:bodyPr anchor="t"/>
          <a:lstStyle>
            <a:lvl1pPr algn="l">
              <a:defRPr sz="4800" cap="all" baseline="0">
                <a:solidFill>
                  <a:schemeClr val="tx2"/>
                </a:solidFill>
                <a:latin typeface="Montserrat Black" panose="00000A00000000000000" pitchFamily="2" charset="-5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800" dirty="0">
                <a:solidFill>
                  <a:srgbClr val="121239"/>
                </a:solidFill>
                <a:latin typeface="Montserrat Black" panose="00000A00000000000000" pitchFamily="2" charset="-52"/>
              </a:rPr>
              <a:t>НАЗВАНИЕ ПРЕЗЕНТАЦИИ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16226" y="4812002"/>
            <a:ext cx="4301837" cy="2864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latin typeface="Montserrat Medium" panose="000006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15938" y="5888037"/>
            <a:ext cx="1414462" cy="20478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solidFill>
                  <a:schemeClr val="tx1"/>
                </a:solidFill>
                <a:latin typeface="Montserrat Medium" panose="00000600000000000000" pitchFamily="2" charset="-52"/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9" y="690808"/>
            <a:ext cx="2049201" cy="577782"/>
          </a:xfrm>
          <a:prstGeom prst="rect">
            <a:avLst/>
          </a:prstGeom>
        </p:spPr>
      </p:pic>
      <p:sp>
        <p:nvSpPr>
          <p:cNvPr id="11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19196"/>
            <a:ext cx="4301837" cy="5445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ru-RU" dirty="0"/>
              <a:t>Должность спикера</a:t>
            </a:r>
            <a:br>
              <a:rPr lang="ru-RU" dirty="0"/>
            </a:br>
            <a:r>
              <a:rPr lang="ru-RU" dirty="0"/>
              <a:t>в департаменте «Название»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0" r="12378" b="21380"/>
          <a:stretch>
            <a:fillRect/>
          </a:stretch>
        </p:blipFill>
        <p:spPr>
          <a:xfrm>
            <a:off x="3403600" y="-10886"/>
            <a:ext cx="8788400" cy="68797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16226" y="4812002"/>
            <a:ext cx="4301837" cy="2864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15938" y="5888037"/>
            <a:ext cx="1414462" cy="20478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r>
              <a:rPr lang="ru-RU"/>
              <a:t>// </a:t>
            </a:r>
            <a:fld id="{B76F85E0-9FD7-4A59-BAA5-6C4DFCE625FB}" type="datetime1">
              <a:rPr lang="ru-RU" smtClean="0"/>
              <a:t>29.02.2024</a:t>
            </a:fld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19196"/>
            <a:ext cx="4301837" cy="5445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 спикера</a:t>
            </a:r>
            <a:br>
              <a:rPr lang="ru-RU" dirty="0"/>
            </a:br>
            <a:r>
              <a:rPr lang="ru-RU" dirty="0"/>
              <a:t>в департаменте «Название»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687799"/>
            <a:ext cx="2049201" cy="577756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15938" y="1739011"/>
            <a:ext cx="9144000" cy="27091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 cap="all" baseline="0">
                <a:solidFill>
                  <a:schemeClr val="bg1"/>
                </a:solidFill>
                <a:latin typeface="Montserrat Black" panose="00000A00000000000000" pitchFamily="2" charset="-5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НАЗВАНИЕ ПРЕЗЕНТАЦИИ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0" r="12378" b="21380"/>
          <a:stretch>
            <a:fillRect/>
          </a:stretch>
        </p:blipFill>
        <p:spPr>
          <a:xfrm>
            <a:off x="3403600" y="-10886"/>
            <a:ext cx="8788400" cy="6879772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16226" y="4812002"/>
            <a:ext cx="4301837" cy="2864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15938" y="5888037"/>
            <a:ext cx="1414462" cy="20478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r>
              <a:rPr lang="ru-RU"/>
              <a:t>// </a:t>
            </a:r>
            <a:fld id="{B76F85E0-9FD7-4A59-BAA5-6C4DFCE625FB}" type="datetime1">
              <a:rPr lang="ru-RU" smtClean="0"/>
              <a:t>29.02.2024</a:t>
            </a:fld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19196"/>
            <a:ext cx="4301837" cy="5445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 спикера</a:t>
            </a:r>
            <a:br>
              <a:rPr lang="ru-RU" dirty="0"/>
            </a:br>
            <a:r>
              <a:rPr lang="ru-RU" dirty="0"/>
              <a:t>в департаменте «Название»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687799"/>
            <a:ext cx="2049201" cy="577756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15938" y="1739011"/>
            <a:ext cx="9144000" cy="27091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 cap="all" baseline="0">
                <a:solidFill>
                  <a:schemeClr val="bg1"/>
                </a:solidFill>
                <a:latin typeface="Montserrat Black" panose="00000A00000000000000" pitchFamily="2" charset="-5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0" r="12378" b="21380"/>
          <a:stretch>
            <a:fillRect/>
          </a:stretch>
        </p:blipFill>
        <p:spPr>
          <a:xfrm>
            <a:off x="3403600" y="-10886"/>
            <a:ext cx="8788400" cy="687977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687799"/>
            <a:ext cx="2049201" cy="5777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8" t="24093" r="8785" b="10466"/>
          <a:stretch>
            <a:fillRect/>
          </a:stretch>
        </p:blipFill>
        <p:spPr>
          <a:xfrm flipH="1">
            <a:off x="1127340" y="0"/>
            <a:ext cx="11064660" cy="6858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16226" y="4812002"/>
            <a:ext cx="4301837" cy="2864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15938" y="5888037"/>
            <a:ext cx="1414462" cy="204788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19196"/>
            <a:ext cx="4301837" cy="5445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 спикера</a:t>
            </a:r>
            <a:br>
              <a:rPr lang="ru-RU" dirty="0"/>
            </a:br>
            <a:r>
              <a:rPr lang="ru-RU" dirty="0"/>
              <a:t>в департаменте «Название»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687799"/>
            <a:ext cx="2049201" cy="577756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15938" y="1739011"/>
            <a:ext cx="9144000" cy="27091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 cap="all" baseline="0">
                <a:solidFill>
                  <a:schemeClr val="bg1"/>
                </a:solidFill>
                <a:latin typeface="Montserrat Black" panose="00000A00000000000000" pitchFamily="2" charset="-5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/>
              <a:t>НАЗВАНИЕ ПРЕЗЕНТАЦИИ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AFAFAF"/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905346" y="3691063"/>
            <a:ext cx="4632796" cy="21929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/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984" y="772478"/>
            <a:ext cx="11073130" cy="2085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3" name="Текст 12"/>
          <p:cNvSpPr>
            <a:spLocks noGrp="1"/>
          </p:cNvSpPr>
          <p:nvPr>
            <p:ph type="body" sz="quarter" idx="14"/>
          </p:nvPr>
        </p:nvSpPr>
        <p:spPr>
          <a:xfrm>
            <a:off x="803276" y="1484313"/>
            <a:ext cx="10764838" cy="4600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889236" y="3707173"/>
            <a:ext cx="4600576" cy="21929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983" y="772478"/>
            <a:ext cx="11073130" cy="2085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4"/>
          </p:nvPr>
        </p:nvSpPr>
        <p:spPr>
          <a:xfrm>
            <a:off x="803276" y="1484313"/>
            <a:ext cx="10764838" cy="4600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ent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/>
          <p:cNvSpPr/>
          <p:nvPr/>
        </p:nvSpPr>
        <p:spPr>
          <a:xfrm>
            <a:off x="11755643" y="0"/>
            <a:ext cx="440512" cy="6858000"/>
          </a:xfrm>
          <a:prstGeom prst="rect">
            <a:avLst/>
          </a:prstGeom>
          <a:solidFill>
            <a:srgbClr val="794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11752694" y="0"/>
            <a:ext cx="104344" cy="6858000"/>
          </a:xfrm>
          <a:prstGeom prst="rect">
            <a:avLst/>
          </a:prstGeom>
          <a:solidFill>
            <a:srgbClr val="121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905346" y="3691063"/>
            <a:ext cx="4632796" cy="21929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5619" y="276348"/>
            <a:ext cx="11072495" cy="36512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984" y="772478"/>
            <a:ext cx="11073130" cy="2085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sp>
        <p:nvSpPr>
          <p:cNvPr id="22" name="Текст 12"/>
          <p:cNvSpPr>
            <a:spLocks noGrp="1"/>
          </p:cNvSpPr>
          <p:nvPr>
            <p:ph type="body" sz="quarter" idx="14"/>
          </p:nvPr>
        </p:nvSpPr>
        <p:spPr>
          <a:xfrm>
            <a:off x="803276" y="1484313"/>
            <a:ext cx="10764838" cy="4600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ent slide_b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/>
          <p:cNvSpPr/>
          <p:nvPr/>
        </p:nvSpPr>
        <p:spPr>
          <a:xfrm>
            <a:off x="11755643" y="0"/>
            <a:ext cx="4405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11752694" y="0"/>
            <a:ext cx="1043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 rot="5400000">
            <a:off x="11414684" y="1483755"/>
            <a:ext cx="1227138" cy="221779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83D60A3-4FFF-4F49-A8F5-38AF823AB5DB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 rot="16200000">
            <a:off x="-1918205" y="3703921"/>
            <a:ext cx="4632796" cy="19357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90338" y="6398566"/>
            <a:ext cx="472440" cy="204788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10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B9D578ED-7804-4608-A387-41102D83E960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94983" y="772478"/>
            <a:ext cx="11073130" cy="2085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Подзаголовок слайда или пояснительный текст</a:t>
            </a:r>
          </a:p>
        </p:txBody>
      </p:sp>
      <p:sp>
        <p:nvSpPr>
          <p:cNvPr id="12" name="Текст 12"/>
          <p:cNvSpPr>
            <a:spLocks noGrp="1"/>
          </p:cNvSpPr>
          <p:nvPr>
            <p:ph type="body" sz="quarter" idx="14"/>
          </p:nvPr>
        </p:nvSpPr>
        <p:spPr>
          <a:xfrm>
            <a:off x="803276" y="1484313"/>
            <a:ext cx="10764838" cy="4600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6098" y="253365"/>
            <a:ext cx="11341100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26098" y="1443673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62.png"/><Relationship Id="rId3" Type="http://schemas.openxmlformats.org/officeDocument/2006/relationships/image" Target="../media/image11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3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hyperlink" Target="https://drive.google.com/file/d/1i466RehQMDBTBhCPlxFIFyWWlMABgiLI/view?usp=sharing" TargetMode="Externa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1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png"/><Relationship Id="rId18" Type="http://schemas.openxmlformats.org/officeDocument/2006/relationships/image" Target="../media/image87.png"/><Relationship Id="rId26" Type="http://schemas.openxmlformats.org/officeDocument/2006/relationships/image" Target="../media/image93.png"/><Relationship Id="rId3" Type="http://schemas.openxmlformats.org/officeDocument/2006/relationships/image" Target="../media/image11.png"/><Relationship Id="rId21" Type="http://schemas.openxmlformats.org/officeDocument/2006/relationships/image" Target="../media/image90.png"/><Relationship Id="rId7" Type="http://schemas.openxmlformats.org/officeDocument/2006/relationships/image" Target="../media/image32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62.png"/><Relationship Id="rId2" Type="http://schemas.openxmlformats.org/officeDocument/2006/relationships/image" Target="../media/image21.png"/><Relationship Id="rId16" Type="http://schemas.openxmlformats.org/officeDocument/2006/relationships/image" Target="../media/image43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11" Type="http://schemas.openxmlformats.org/officeDocument/2006/relationships/image" Target="../media/image38.png"/><Relationship Id="rId24" Type="http://schemas.openxmlformats.org/officeDocument/2006/relationships/image" Target="../media/image92.png"/><Relationship Id="rId5" Type="http://schemas.openxmlformats.org/officeDocument/2006/relationships/image" Target="../media/image27.png"/><Relationship Id="rId15" Type="http://schemas.openxmlformats.org/officeDocument/2006/relationships/image" Target="../media/image42.png"/><Relationship Id="rId23" Type="http://schemas.openxmlformats.org/officeDocument/2006/relationships/image" Target="../media/image28.png"/><Relationship Id="rId10" Type="http://schemas.openxmlformats.org/officeDocument/2006/relationships/image" Target="../media/image37.png"/><Relationship Id="rId19" Type="http://schemas.openxmlformats.org/officeDocument/2006/relationships/image" Target="../media/image88.png"/><Relationship Id="rId4" Type="http://schemas.openxmlformats.org/officeDocument/2006/relationships/image" Target="../media/image23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2.png"/><Relationship Id="rId18" Type="http://schemas.openxmlformats.org/officeDocument/2006/relationships/image" Target="../media/image102.png"/><Relationship Id="rId26" Type="http://schemas.openxmlformats.org/officeDocument/2006/relationships/image" Target="../media/image90.png"/><Relationship Id="rId3" Type="http://schemas.openxmlformats.org/officeDocument/2006/relationships/image" Target="../media/image93.png"/><Relationship Id="rId21" Type="http://schemas.openxmlformats.org/officeDocument/2006/relationships/image" Target="../media/image28.png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17" Type="http://schemas.openxmlformats.org/officeDocument/2006/relationships/image" Target="../media/image101.png"/><Relationship Id="rId25" Type="http://schemas.openxmlformats.org/officeDocument/2006/relationships/image" Target="../media/image41.pn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11" Type="http://schemas.openxmlformats.org/officeDocument/2006/relationships/image" Target="../media/image91.png"/><Relationship Id="rId24" Type="http://schemas.openxmlformats.org/officeDocument/2006/relationships/image" Target="../media/image42.png"/><Relationship Id="rId5" Type="http://schemas.openxmlformats.org/officeDocument/2006/relationships/image" Target="../media/image88.png"/><Relationship Id="rId15" Type="http://schemas.openxmlformats.org/officeDocument/2006/relationships/image" Target="../media/image37.png"/><Relationship Id="rId23" Type="http://schemas.openxmlformats.org/officeDocument/2006/relationships/image" Target="../media/image87.png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openxmlformats.org/officeDocument/2006/relationships/image" Target="../media/image97.png"/><Relationship Id="rId9" Type="http://schemas.openxmlformats.org/officeDocument/2006/relationships/image" Target="../media/image99.png"/><Relationship Id="rId14" Type="http://schemas.openxmlformats.org/officeDocument/2006/relationships/image" Target="../media/image36.png"/><Relationship Id="rId2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0.jpeg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123.png"/><Relationship Id="rId3" Type="http://schemas.openxmlformats.org/officeDocument/2006/relationships/image" Target="../media/image22.png"/><Relationship Id="rId21" Type="http://schemas.openxmlformats.org/officeDocument/2006/relationships/image" Target="../media/image44.png"/><Relationship Id="rId7" Type="http://schemas.openxmlformats.org/officeDocument/2006/relationships/image" Target="../media/image90.png"/><Relationship Id="rId12" Type="http://schemas.openxmlformats.org/officeDocument/2006/relationships/image" Target="../media/image33.png"/><Relationship Id="rId17" Type="http://schemas.openxmlformats.org/officeDocument/2006/relationships/image" Target="../media/image121.png"/><Relationship Id="rId25" Type="http://schemas.openxmlformats.org/officeDocument/2006/relationships/image" Target="../media/image42.png"/><Relationship Id="rId2" Type="http://schemas.openxmlformats.org/officeDocument/2006/relationships/image" Target="../media/image11.png"/><Relationship Id="rId16" Type="http://schemas.openxmlformats.org/officeDocument/2006/relationships/image" Target="../media/image37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24" Type="http://schemas.openxmlformats.org/officeDocument/2006/relationships/image" Target="../media/image87.png"/><Relationship Id="rId5" Type="http://schemas.openxmlformats.org/officeDocument/2006/relationships/image" Target="../media/image88.png"/><Relationship Id="rId15" Type="http://schemas.openxmlformats.org/officeDocument/2006/relationships/image" Target="../media/image36.png"/><Relationship Id="rId23" Type="http://schemas.openxmlformats.org/officeDocument/2006/relationships/image" Target="../media/image122.png"/><Relationship Id="rId10" Type="http://schemas.openxmlformats.org/officeDocument/2006/relationships/image" Target="../media/image30.png"/><Relationship Id="rId19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92.png"/><Relationship Id="rId2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4.png"/><Relationship Id="rId4" Type="http://schemas.openxmlformats.org/officeDocument/2006/relationships/image" Target="../media/image14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51.png"/><Relationship Id="rId18" Type="http://schemas.openxmlformats.org/officeDocument/2006/relationships/image" Target="../media/image89.png"/><Relationship Id="rId3" Type="http://schemas.openxmlformats.org/officeDocument/2006/relationships/image" Target="../media/image11.png"/><Relationship Id="rId21" Type="http://schemas.openxmlformats.org/officeDocument/2006/relationships/image" Target="../media/image90.png"/><Relationship Id="rId7" Type="http://schemas.openxmlformats.org/officeDocument/2006/relationships/image" Target="../media/image34.png"/><Relationship Id="rId12" Type="http://schemas.openxmlformats.org/officeDocument/2006/relationships/image" Target="../media/image150.png"/><Relationship Id="rId17" Type="http://schemas.openxmlformats.org/officeDocument/2006/relationships/image" Target="../media/image88.png"/><Relationship Id="rId25" Type="http://schemas.openxmlformats.org/officeDocument/2006/relationships/image" Target="../media/image87.png"/><Relationship Id="rId2" Type="http://schemas.openxmlformats.org/officeDocument/2006/relationships/image" Target="../media/image145.png"/><Relationship Id="rId16" Type="http://schemas.openxmlformats.org/officeDocument/2006/relationships/image" Target="../media/image97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6.png"/><Relationship Id="rId11" Type="http://schemas.openxmlformats.org/officeDocument/2006/relationships/image" Target="../media/image149.png"/><Relationship Id="rId24" Type="http://schemas.openxmlformats.org/officeDocument/2006/relationships/image" Target="../media/image92.png"/><Relationship Id="rId5" Type="http://schemas.openxmlformats.org/officeDocument/2006/relationships/image" Target="../media/image62.png"/><Relationship Id="rId15" Type="http://schemas.openxmlformats.org/officeDocument/2006/relationships/image" Target="../media/image153.png"/><Relationship Id="rId23" Type="http://schemas.openxmlformats.org/officeDocument/2006/relationships/image" Target="../media/image98.png"/><Relationship Id="rId10" Type="http://schemas.openxmlformats.org/officeDocument/2006/relationships/image" Target="../media/image148.png"/><Relationship Id="rId19" Type="http://schemas.openxmlformats.org/officeDocument/2006/relationships/image" Target="../media/image99.png"/><Relationship Id="rId4" Type="http://schemas.openxmlformats.org/officeDocument/2006/relationships/image" Target="../media/image2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55.png"/><Relationship Id="rId18" Type="http://schemas.openxmlformats.org/officeDocument/2006/relationships/image" Target="../media/image159.png"/><Relationship Id="rId3" Type="http://schemas.openxmlformats.org/officeDocument/2006/relationships/image" Target="../media/image97.png"/><Relationship Id="rId21" Type="http://schemas.openxmlformats.org/officeDocument/2006/relationships/image" Target="../media/image162.png"/><Relationship Id="rId7" Type="http://schemas.openxmlformats.org/officeDocument/2006/relationships/image" Target="../media/image89.png"/><Relationship Id="rId12" Type="http://schemas.openxmlformats.org/officeDocument/2006/relationships/image" Target="../media/image92.png"/><Relationship Id="rId17" Type="http://schemas.openxmlformats.org/officeDocument/2006/relationships/image" Target="../media/image158.png"/><Relationship Id="rId2" Type="http://schemas.openxmlformats.org/officeDocument/2006/relationships/image" Target="../media/image11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11" Type="http://schemas.openxmlformats.org/officeDocument/2006/relationships/image" Target="../media/image100.png"/><Relationship Id="rId5" Type="http://schemas.openxmlformats.org/officeDocument/2006/relationships/image" Target="../media/image90.png"/><Relationship Id="rId15" Type="http://schemas.openxmlformats.org/officeDocument/2006/relationships/image" Target="../media/image123.png"/><Relationship Id="rId23" Type="http://schemas.openxmlformats.org/officeDocument/2006/relationships/image" Target="../media/image122.png"/><Relationship Id="rId10" Type="http://schemas.openxmlformats.org/officeDocument/2006/relationships/image" Target="../media/image91.png"/><Relationship Id="rId19" Type="http://schemas.openxmlformats.org/officeDocument/2006/relationships/image" Target="../media/image160.png"/><Relationship Id="rId4" Type="http://schemas.openxmlformats.org/officeDocument/2006/relationships/image" Target="../media/image88.png"/><Relationship Id="rId9" Type="http://schemas.openxmlformats.org/officeDocument/2006/relationships/image" Target="../media/image154.png"/><Relationship Id="rId14" Type="http://schemas.openxmlformats.org/officeDocument/2006/relationships/image" Target="../media/image156.png"/><Relationship Id="rId22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63.png"/><Relationship Id="rId18" Type="http://schemas.openxmlformats.org/officeDocument/2006/relationships/image" Target="../media/image164.png"/><Relationship Id="rId3" Type="http://schemas.openxmlformats.org/officeDocument/2006/relationships/image" Target="../media/image93.png"/><Relationship Id="rId21" Type="http://schemas.openxmlformats.org/officeDocument/2006/relationships/image" Target="../media/image122.png"/><Relationship Id="rId7" Type="http://schemas.openxmlformats.org/officeDocument/2006/relationships/image" Target="../media/image90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37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11" Type="http://schemas.openxmlformats.org/officeDocument/2006/relationships/image" Target="../media/image154.png"/><Relationship Id="rId24" Type="http://schemas.openxmlformats.org/officeDocument/2006/relationships/image" Target="../media/image28.png"/><Relationship Id="rId5" Type="http://schemas.openxmlformats.org/officeDocument/2006/relationships/image" Target="../media/image88.png"/><Relationship Id="rId15" Type="http://schemas.openxmlformats.org/officeDocument/2006/relationships/image" Target="../media/image36.png"/><Relationship Id="rId23" Type="http://schemas.openxmlformats.org/officeDocument/2006/relationships/image" Target="../media/image87.png"/><Relationship Id="rId10" Type="http://schemas.openxmlformats.org/officeDocument/2006/relationships/image" Target="../media/image30.png"/><Relationship Id="rId19" Type="http://schemas.openxmlformats.org/officeDocument/2006/relationships/image" Target="../media/image165.png"/><Relationship Id="rId4" Type="http://schemas.openxmlformats.org/officeDocument/2006/relationships/image" Target="../media/image97.png"/><Relationship Id="rId9" Type="http://schemas.openxmlformats.org/officeDocument/2006/relationships/image" Target="../media/image29.png"/><Relationship Id="rId14" Type="http://schemas.openxmlformats.org/officeDocument/2006/relationships/image" Target="../media/image92.png"/><Relationship Id="rId22" Type="http://schemas.openxmlformats.org/officeDocument/2006/relationships/image" Target="../media/image16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63.png"/><Relationship Id="rId18" Type="http://schemas.openxmlformats.org/officeDocument/2006/relationships/image" Target="../media/image43.png"/><Relationship Id="rId26" Type="http://schemas.openxmlformats.org/officeDocument/2006/relationships/image" Target="../media/image38.png"/><Relationship Id="rId3" Type="http://schemas.openxmlformats.org/officeDocument/2006/relationships/image" Target="../media/image29.png"/><Relationship Id="rId21" Type="http://schemas.openxmlformats.org/officeDocument/2006/relationships/image" Target="../media/image21.png"/><Relationship Id="rId7" Type="http://schemas.openxmlformats.org/officeDocument/2006/relationships/image" Target="../media/image36.png"/><Relationship Id="rId12" Type="http://schemas.openxmlformats.org/officeDocument/2006/relationships/image" Target="../media/image98.png"/><Relationship Id="rId17" Type="http://schemas.openxmlformats.org/officeDocument/2006/relationships/image" Target="../media/image40.png"/><Relationship Id="rId25" Type="http://schemas.openxmlformats.org/officeDocument/2006/relationships/image" Target="../media/image123.png"/><Relationship Id="rId2" Type="http://schemas.openxmlformats.org/officeDocument/2006/relationships/image" Target="../media/image11.png"/><Relationship Id="rId16" Type="http://schemas.openxmlformats.org/officeDocument/2006/relationships/image" Target="../media/image39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11" Type="http://schemas.openxmlformats.org/officeDocument/2006/relationships/image" Target="../media/image88.png"/><Relationship Id="rId24" Type="http://schemas.openxmlformats.org/officeDocument/2006/relationships/image" Target="../media/image42.png"/><Relationship Id="rId5" Type="http://schemas.openxmlformats.org/officeDocument/2006/relationships/image" Target="../media/image184.png"/><Relationship Id="rId15" Type="http://schemas.openxmlformats.org/officeDocument/2006/relationships/image" Target="../media/image154.png"/><Relationship Id="rId23" Type="http://schemas.openxmlformats.org/officeDocument/2006/relationships/image" Target="../media/image87.png"/><Relationship Id="rId10" Type="http://schemas.openxmlformats.org/officeDocument/2006/relationships/image" Target="../media/image91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90.png"/><Relationship Id="rId14" Type="http://schemas.openxmlformats.org/officeDocument/2006/relationships/image" Target="../media/image92.png"/><Relationship Id="rId22" Type="http://schemas.openxmlformats.org/officeDocument/2006/relationships/image" Target="../media/image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// </a:t>
            </a:r>
            <a:fld id="{B76F85E0-9FD7-4A59-BAA5-6C4DFCE625FB}" type="datetime1">
              <a:rPr lang="ru-RU" smtClean="0"/>
              <a:t>29.02.2024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515938" y="1739011"/>
            <a:ext cx="8438057" cy="2709141"/>
          </a:xfrm>
        </p:spPr>
        <p:txBody>
          <a:bodyPr>
            <a:normAutofit/>
          </a:bodyPr>
          <a:lstStyle/>
          <a:p>
            <a:r>
              <a:rPr lang="ru-RU" dirty="0"/>
              <a:t>Анализ конкурентов </a:t>
            </a:r>
            <a:r>
              <a:rPr lang="en-US" dirty="0"/>
              <a:t>K-Team</a:t>
            </a:r>
            <a:endParaRPr lang="ru-RU" dirty="0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515938" y="3429000"/>
            <a:ext cx="5580062" cy="829258"/>
          </a:xfrm>
        </p:spPr>
        <p:txBody>
          <a:bodyPr>
            <a:normAutofit/>
          </a:bodyPr>
          <a:lstStyle/>
          <a:p>
            <a:r>
              <a:rPr lang="ru-RU" sz="2400" dirty="0"/>
              <a:t>Моя команда, Улей, </a:t>
            </a:r>
            <a:r>
              <a:rPr lang="en-US" sz="2400" dirty="0"/>
              <a:t>VK People Hub, MC ART, </a:t>
            </a:r>
            <a:r>
              <a:rPr lang="ru-RU" sz="2400" dirty="0" err="1"/>
              <a:t>Фьюжн</a:t>
            </a:r>
            <a:r>
              <a:rPr lang="ru-RU" sz="2400" dirty="0"/>
              <a:t>, </a:t>
            </a:r>
            <a:r>
              <a:rPr lang="en-US" sz="2400" dirty="0"/>
              <a:t>HR Box</a:t>
            </a:r>
            <a:endParaRPr lang="ru-RU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621310" y="5996066"/>
            <a:ext cx="6570690" cy="86193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5"/>
          <p:cNvSpPr txBox="1"/>
          <p:nvPr/>
        </p:nvSpPr>
        <p:spPr>
          <a:xfrm>
            <a:off x="494983" y="1197707"/>
            <a:ext cx="4856505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Настройки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Широкая настройка каждого из параметров процессов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Все настройки в публичной части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Удобные и понятные интерфейсы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10" y="0"/>
            <a:ext cx="6570689" cy="633628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29881" r="49525" b="6566"/>
          <a:stretch>
            <a:fillRect/>
          </a:stretch>
        </p:blipFill>
        <p:spPr>
          <a:xfrm>
            <a:off x="2596382" y="4170603"/>
            <a:ext cx="4409024" cy="2165684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133921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Отчеты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Широкий выбор отчетности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Вынесен просмотр аудита безопасности, отчет о действиях сотрудников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Есть возможность экспорта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8" b="24393"/>
          <a:stretch>
            <a:fillRect/>
          </a:stretch>
        </p:blipFill>
        <p:spPr>
          <a:xfrm>
            <a:off x="4645586" y="3051857"/>
            <a:ext cx="6098227" cy="360465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151" y="0"/>
            <a:ext cx="3983457" cy="6858000"/>
          </a:xfrm>
          <a:prstGeom prst="roundRect">
            <a:avLst>
              <a:gd name="adj" fmla="val 0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750834" cy="6155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В работе </a:t>
            </a:r>
            <a:r>
              <a:rPr lang="en-US" dirty="0"/>
              <a:t>I </a:t>
            </a:r>
            <a:r>
              <a:rPr lang="ru-RU" dirty="0"/>
              <a:t>квартал:</a:t>
            </a:r>
          </a:p>
          <a:p>
            <a:endParaRPr lang="ru-RU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ПЛАНЫ НА РАЗВИТИЕ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4983" y="1702391"/>
            <a:ext cx="2511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>
                <a:solidFill>
                  <a:schemeClr val="accent1"/>
                </a:solidFill>
              </a:rPr>
              <a:t>Чат-бот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2863" y="1702391"/>
            <a:ext cx="29110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Оценка 360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62863" y="4138164"/>
            <a:ext cx="4542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Личный кабинет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880" y="5079019"/>
            <a:ext cx="6100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Адаптация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4983" y="4140000"/>
            <a:ext cx="6100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accent1"/>
                </a:solidFill>
              </a:rPr>
              <a:t>Геймификация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4983" y="2102501"/>
            <a:ext cx="4447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Интеграция с </a:t>
            </a:r>
            <a:r>
              <a:rPr lang="ru-RU" sz="1600" dirty="0" err="1"/>
              <a:t>Телеграм</a:t>
            </a:r>
            <a:r>
              <a:rPr lang="ru-RU" sz="1600" dirty="0"/>
              <a:t> </a:t>
            </a:r>
          </a:p>
          <a:p>
            <a:r>
              <a:rPr lang="ru-RU" sz="1600" dirty="0"/>
              <a:t>(чат-бот + прохождение опросов)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62863" y="2102501"/>
            <a:ext cx="47968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Построение </a:t>
            </a:r>
            <a:r>
              <a:rPr lang="ru-RU" sz="1600" dirty="0" err="1"/>
              <a:t>nine-box</a:t>
            </a:r>
            <a:r>
              <a:rPr lang="ru-RU" sz="1600" dirty="0"/>
              <a:t> матрицы с рекомендациями по сотруднику. Автоматическое сравнение результатов оценки с предыдущими периодами, что поможет выявить тенденции и изменения в развитии сотрудников.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62863" y="4541968"/>
            <a:ext cx="4796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Добавятся награды и достижения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4983" y="4538274"/>
            <a:ext cx="3954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/>
              <a:t>Автоначисления</a:t>
            </a:r>
            <a:r>
              <a:rPr lang="ru-RU" sz="1600" dirty="0"/>
              <a:t> бонусов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6248" y="5498559"/>
            <a:ext cx="43425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Добавятся иерархия задач и этапы прохождения сценария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55317" y="5228066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КЭДО</a:t>
            </a:r>
          </a:p>
          <a:p>
            <a:r>
              <a:rPr lang="ru-RU" sz="1600" dirty="0"/>
              <a:t>Интеграция с </a:t>
            </a:r>
            <a:r>
              <a:rPr lang="ru-RU" sz="1600" dirty="0" err="1"/>
              <a:t>госключом</a:t>
            </a:r>
            <a:r>
              <a:rPr lang="ru-RU" sz="16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616" y="2848371"/>
            <a:ext cx="2644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Кадровый резерв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983" y="3237848"/>
            <a:ext cx="4331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Программа вывода сотрудников на уровень руководителей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4351" y="1106518"/>
            <a:ext cx="126483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01597" y="1407502"/>
            <a:ext cx="3792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Мобильное приложение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01597" y="2730079"/>
            <a:ext cx="336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Партнерская программа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4351" y="2402956"/>
            <a:ext cx="126483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351" y="3658763"/>
            <a:ext cx="126483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01597" y="3980188"/>
            <a:ext cx="336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Информативность</a:t>
            </a:r>
          </a:p>
        </p:txBody>
      </p:sp>
      <p:sp>
        <p:nvSpPr>
          <p:cNvPr id="24" name="Текст 7"/>
          <p:cNvSpPr txBox="1"/>
          <p:nvPr/>
        </p:nvSpPr>
        <p:spPr>
          <a:xfrm>
            <a:off x="5521349" y="2572494"/>
            <a:ext cx="4579730" cy="8117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Реферальная программа (10% от платежей) за рекомендацию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Партнерская программа (30-50% от продаж)</a:t>
            </a:r>
          </a:p>
        </p:txBody>
      </p:sp>
      <p:sp>
        <p:nvSpPr>
          <p:cNvPr id="25" name="Текст 8"/>
          <p:cNvSpPr txBox="1"/>
          <p:nvPr/>
        </p:nvSpPr>
        <p:spPr>
          <a:xfrm>
            <a:off x="5475133" y="3828300"/>
            <a:ext cx="5510151" cy="13926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На сайте есть дорожная карта развития (в работе, планы)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В доступе вся проектная и юридическая информация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Красивые и понятные описания всех модулей</a:t>
            </a: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1116768" y="2286841"/>
            <a:ext cx="95733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1116768" y="3542648"/>
            <a:ext cx="95733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СИСТЕМЫ</a:t>
            </a:r>
          </a:p>
        </p:txBody>
      </p:sp>
      <p:sp>
        <p:nvSpPr>
          <p:cNvPr id="16" name="Текст 7"/>
          <p:cNvSpPr txBox="1"/>
          <p:nvPr/>
        </p:nvSpPr>
        <p:spPr>
          <a:xfrm>
            <a:off x="5521349" y="1140879"/>
            <a:ext cx="4579730" cy="94693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Есть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894" y="5161498"/>
            <a:ext cx="126483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04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1056517" y="5024118"/>
            <a:ext cx="95733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62611" y="5525454"/>
            <a:ext cx="336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Функциональность</a:t>
            </a:r>
          </a:p>
        </p:txBody>
      </p:sp>
      <p:sp>
        <p:nvSpPr>
          <p:cNvPr id="20" name="Текст 8"/>
          <p:cNvSpPr txBox="1"/>
          <p:nvPr/>
        </p:nvSpPr>
        <p:spPr>
          <a:xfrm>
            <a:off x="5457412" y="5320402"/>
            <a:ext cx="5510151" cy="13926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Полноценная</a:t>
            </a:r>
            <a:r>
              <a:rPr lang="en-US" sz="1400" dirty="0"/>
              <a:t> HCM</a:t>
            </a:r>
            <a:r>
              <a:rPr lang="ru-RU" sz="1400" dirty="0"/>
              <a:t>, связанные между собой блоки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5535809"/>
            <a:ext cx="12192000" cy="550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СТОИМОСТЬ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1349244"/>
            <a:ext cx="4867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accent1"/>
                </a:solidFill>
              </a:rPr>
              <a:t>1 450 000 руб.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4983" y="1349244"/>
            <a:ext cx="45342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accent1"/>
                </a:solidFill>
              </a:rPr>
              <a:t>1 090 000 руб.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4983" y="5626306"/>
            <a:ext cx="900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Продление 25%: включает в себя новые модули и обновления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5999" y="2157455"/>
            <a:ext cx="486743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Стоимость на год на 1000 человек, </a:t>
            </a:r>
            <a:r>
              <a:rPr lang="ru-RU" sz="1600" dirty="0"/>
              <a:t>размещение на сервере</a:t>
            </a:r>
            <a:endParaRPr lang="ru-RU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494983" y="2157455"/>
            <a:ext cx="499141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Стоимость на год на 500 человек, </a:t>
            </a:r>
            <a:r>
              <a:rPr lang="ru-RU" sz="1600" dirty="0"/>
              <a:t>размещение на сервере</a:t>
            </a:r>
            <a:endParaRPr lang="ru-RU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7275" y="3160419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Входит техподдержка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983" y="3114390"/>
            <a:ext cx="37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983" y="3621396"/>
            <a:ext cx="37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275" y="3553131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Внедрение коробки — бесплатно (входит в стоимость лицензии)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7275" y="4175028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Интеграции — 3 000 руб. /час ставка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4983" y="4128402"/>
            <a:ext cx="37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4983" y="4635409"/>
            <a:ext cx="37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7275" y="4676957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Подписная модель, но продление необязательное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84065" y="3479299"/>
            <a:ext cx="4867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accent1"/>
                </a:solidFill>
              </a:rPr>
              <a:t>260 100 руб.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62799" y="4308776"/>
            <a:ext cx="4867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Облако, 150 человек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СЛАБЫЕ МЕСТА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1341" y="1257192"/>
            <a:ext cx="5097589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Новый продукт, небольшая база клиентов</a:t>
            </a:r>
            <a:endParaRPr lang="ru-RU" sz="1800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Крупных клиентов скорее всего в ближайшие пару лет не потянут, сложности с обновлениями </a:t>
            </a:r>
            <a:r>
              <a:rPr lang="ru-RU" dirty="0" err="1"/>
              <a:t>онпрем</a:t>
            </a:r>
            <a:r>
              <a:rPr lang="ru-RU" dirty="0"/>
              <a:t>, + бесплатная настройка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Нет блогов, групп и сообществ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Нет карты офиса, бронирования рабочих мест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Ограниченная кастомизация, не ясны технические особенности обновления, как продукт будет работать в закрытом контуре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Нет мессенджера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333460" y="1287391"/>
            <a:ext cx="57132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Конкурировать в сегменте </a:t>
            </a:r>
            <a:r>
              <a:rPr lang="en-US" dirty="0"/>
              <a:t>S</a:t>
            </a:r>
            <a:r>
              <a:rPr lang="ru-RU" dirty="0"/>
              <a:t> сложно: мы дорогие и нет такой широкой функциональности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Объединять наши готовые модули, на </a:t>
            </a:r>
            <a:r>
              <a:rPr lang="ru-RU" dirty="0" err="1"/>
              <a:t>демо</a:t>
            </a:r>
            <a:r>
              <a:rPr lang="ru-RU" dirty="0"/>
              <a:t> показывать как единую систему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6555" y="796674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НАШИ ВОЗМОЖНОСТИ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73" y="262149"/>
            <a:ext cx="1841925" cy="611618"/>
          </a:xfrm>
          <a:prstGeom prst="rect">
            <a:avLst/>
          </a:prstGeom>
        </p:spPr>
      </p:pic>
      <p:sp>
        <p:nvSpPr>
          <p:cNvPr id="15" name="Текст 2"/>
          <p:cNvSpPr txBox="1"/>
          <p:nvPr/>
        </p:nvSpPr>
        <p:spPr>
          <a:xfrm>
            <a:off x="494983" y="1263673"/>
            <a:ext cx="10968884" cy="15557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«Улей» - это </a:t>
            </a:r>
            <a:r>
              <a:rPr lang="en-GB" sz="1800" dirty="0"/>
              <a:t>digital-</a:t>
            </a:r>
            <a:r>
              <a:rPr lang="ru-RU" sz="1800" dirty="0"/>
              <a:t>интегратор.</a:t>
            </a:r>
          </a:p>
          <a:p>
            <a:r>
              <a:rPr lang="ru-RU" sz="1800" dirty="0"/>
              <a:t>Решение для </a:t>
            </a:r>
            <a:r>
              <a:rPr lang="en-US" sz="1800" dirty="0">
                <a:solidFill>
                  <a:schemeClr val="accent1"/>
                </a:solidFill>
              </a:rPr>
              <a:t>HR-</a:t>
            </a:r>
            <a:r>
              <a:rPr lang="ru-RU" sz="1800" dirty="0">
                <a:solidFill>
                  <a:schemeClr val="accent1"/>
                </a:solidFill>
              </a:rPr>
              <a:t>процессов</a:t>
            </a:r>
            <a:r>
              <a:rPr lang="ru-RU" sz="1800" dirty="0"/>
              <a:t>, внутренних коммуникаций и сервисы для сотрудников.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4983" y="2250306"/>
            <a:ext cx="5601018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sz="1600" dirty="0"/>
              <a:t>Топ-3 партнеров </a:t>
            </a:r>
            <a:r>
              <a:rPr lang="ru-RU" sz="1600" dirty="0" err="1"/>
              <a:t>Битрикса</a:t>
            </a:r>
            <a:endParaRPr lang="ru-RU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ru-RU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sz="1600" b="0" i="0" u="none" strike="noStrike" dirty="0">
                <a:effectLst/>
                <a:latin typeface="Montserrat" panose="00000500000000000000" charset="0"/>
              </a:rPr>
              <a:t>Входит в единый реестр российского ПО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ru-RU" sz="1600" dirty="0">
              <a:latin typeface="Montserrat" panose="00000500000000000000" charset="0"/>
            </a:endParaRPr>
          </a:p>
          <a:p>
            <a:pPr marL="285750" indent="-285750">
              <a:buClr>
                <a:schemeClr val="accent1"/>
              </a:buClr>
              <a:buFont typeface="Системный шрифт, обычный"/>
              <a:buChar char="＋"/>
            </a:pPr>
            <a:r>
              <a:rPr lang="en-US" sz="1600" dirty="0">
                <a:latin typeface="Montserrat" panose="00000500000000000000" charset="0"/>
              </a:rPr>
              <a:t>On-premise</a:t>
            </a:r>
            <a:endParaRPr lang="ru-RU" sz="1600" dirty="0">
              <a:latin typeface="Montserrat" panose="00000500000000000000" charset="0"/>
            </a:endParaRPr>
          </a:p>
          <a:p>
            <a:pPr>
              <a:buClr>
                <a:schemeClr val="accent1"/>
              </a:buClr>
            </a:pPr>
            <a:endParaRPr lang="ru-RU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О ПРОДУКТЕ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87" y="2310539"/>
            <a:ext cx="5972011" cy="3514794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Скругленный прямоугольник 142"/>
          <p:cNvSpPr/>
          <p:nvPr/>
        </p:nvSpPr>
        <p:spPr>
          <a:xfrm>
            <a:off x="9932364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5" name="TextBox 144"/>
          <p:cNvSpPr txBox="1"/>
          <p:nvPr/>
        </p:nvSpPr>
        <p:spPr>
          <a:xfrm>
            <a:off x="9939279" y="4236915"/>
            <a:ext cx="167535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/>
              <a:t>Wiki-</a:t>
            </a:r>
            <a:r>
              <a:rPr lang="ru-RU" sz="1200" dirty="0"/>
              <a:t>конструктор страниц</a:t>
            </a:r>
          </a:p>
        </p:txBody>
      </p:sp>
      <p:pic>
        <p:nvPicPr>
          <p:cNvPr id="146" name="Рисунок 1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3862" y="3738873"/>
            <a:ext cx="339316" cy="339316"/>
          </a:xfrm>
          <a:prstGeom prst="rect">
            <a:avLst/>
          </a:prstGeom>
        </p:spPr>
      </p:pic>
      <p:sp>
        <p:nvSpPr>
          <p:cNvPr id="115" name="Скругленный прямоугольник 114"/>
          <p:cNvSpPr/>
          <p:nvPr/>
        </p:nvSpPr>
        <p:spPr>
          <a:xfrm>
            <a:off x="9920712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6" name="Скругленный прямоугольник 115"/>
          <p:cNvSpPr/>
          <p:nvPr/>
        </p:nvSpPr>
        <p:spPr>
          <a:xfrm>
            <a:off x="9920712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Скругленный прямоугольник 79"/>
          <p:cNvSpPr/>
          <p:nvPr/>
        </p:nvSpPr>
        <p:spPr>
          <a:xfrm>
            <a:off x="2380637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Скругленный прямоугольник 80"/>
          <p:cNvSpPr/>
          <p:nvPr/>
        </p:nvSpPr>
        <p:spPr>
          <a:xfrm>
            <a:off x="6150675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Скругленный прямоугольник 81"/>
          <p:cNvSpPr/>
          <p:nvPr/>
        </p:nvSpPr>
        <p:spPr>
          <a:xfrm>
            <a:off x="2380637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Скругленный прямоугольник 82"/>
          <p:cNvSpPr/>
          <p:nvPr/>
        </p:nvSpPr>
        <p:spPr>
          <a:xfrm>
            <a:off x="8038380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4" name="Скругленный прямоугольник 83"/>
          <p:cNvSpPr/>
          <p:nvPr/>
        </p:nvSpPr>
        <p:spPr>
          <a:xfrm>
            <a:off x="2380637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Скругленный прямоугольник 71"/>
          <p:cNvSpPr/>
          <p:nvPr/>
        </p:nvSpPr>
        <p:spPr>
          <a:xfrm>
            <a:off x="6150675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Скругленный прямоугольник 72"/>
          <p:cNvSpPr/>
          <p:nvPr/>
        </p:nvSpPr>
        <p:spPr>
          <a:xfrm>
            <a:off x="8038380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Скругленный прямоугольник 74"/>
          <p:cNvSpPr/>
          <p:nvPr/>
        </p:nvSpPr>
        <p:spPr>
          <a:xfrm>
            <a:off x="4260568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Скругленный прямоугольник 75"/>
          <p:cNvSpPr/>
          <p:nvPr/>
        </p:nvSpPr>
        <p:spPr>
          <a:xfrm>
            <a:off x="49561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426056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Скругленный прямоугольник 77"/>
          <p:cNvSpPr/>
          <p:nvPr/>
        </p:nvSpPr>
        <p:spPr>
          <a:xfrm>
            <a:off x="8038380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Скругленный прямоугольник 78"/>
          <p:cNvSpPr/>
          <p:nvPr/>
        </p:nvSpPr>
        <p:spPr>
          <a:xfrm>
            <a:off x="6150675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426056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9561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48088" y="1536810"/>
            <a:ext cx="1584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Корпоративный 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портал с ЛК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80664" y="1444477"/>
            <a:ext cx="1629207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Адаптация новых сотрудников (</a:t>
            </a:r>
            <a:r>
              <a:rPr lang="ru-RU" sz="1200" dirty="0" err="1">
                <a:solidFill>
                  <a:schemeClr val="bg1"/>
                </a:solidFill>
              </a:rPr>
              <a:t>чатбот</a:t>
            </a:r>
            <a:r>
              <a:rPr lang="ru-RU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1018" y="1629143"/>
            <a:ext cx="154390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Оценка 360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52976" y="2897589"/>
            <a:ext cx="145999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Отчеты и аналитика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77556" y="4329248"/>
            <a:ext cx="16552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 err="1">
                <a:solidFill>
                  <a:schemeClr val="bg1"/>
                </a:solidFill>
              </a:rPr>
              <a:t>Геймификация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24480" y="2897589"/>
            <a:ext cx="156136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Заявки и процессы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33489" y="1595031"/>
            <a:ext cx="1595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Управление эффективностью</a:t>
            </a:r>
          </a:p>
        </p:txBody>
      </p:sp>
      <p:sp>
        <p:nvSpPr>
          <p:cNvPr id="47" name="Заголовок 4"/>
          <p:cNvSpPr txBox="1"/>
          <p:nvPr/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РЕШЕНИЯ</a:t>
            </a:r>
          </a:p>
        </p:txBody>
      </p:sp>
      <p:pic>
        <p:nvPicPr>
          <p:cNvPr id="65" name="Рисунок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60568" y="1536810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Автоматизация процесса подбора</a:t>
            </a:r>
          </a:p>
        </p:txBody>
      </p:sp>
      <p:pic>
        <p:nvPicPr>
          <p:cNvPr id="70" name="Рисунок 6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6" b="13115"/>
          <a:stretch>
            <a:fillRect/>
          </a:stretch>
        </p:blipFill>
        <p:spPr>
          <a:xfrm>
            <a:off x="4915507" y="3782037"/>
            <a:ext cx="379306" cy="279280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2" b="11399"/>
          <a:stretch>
            <a:fillRect/>
          </a:stretch>
        </p:blipFill>
        <p:spPr>
          <a:xfrm>
            <a:off x="1150557" y="1105364"/>
            <a:ext cx="379306" cy="279734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3" b="11785"/>
          <a:stretch>
            <a:fillRect/>
          </a:stretch>
        </p:blipFill>
        <p:spPr>
          <a:xfrm>
            <a:off x="4915508" y="1098536"/>
            <a:ext cx="379305" cy="289609"/>
          </a:xfrm>
          <a:prstGeom prst="rect">
            <a:avLst/>
          </a:prstGeom>
        </p:spPr>
      </p:pic>
      <p:pic>
        <p:nvPicPr>
          <p:cNvPr id="94" name="Рисунок 9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" b="2513"/>
          <a:stretch>
            <a:fillRect/>
          </a:stretch>
        </p:blipFill>
        <p:spPr>
          <a:xfrm>
            <a:off x="1150557" y="2451987"/>
            <a:ext cx="379306" cy="368370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51" y="2456784"/>
            <a:ext cx="281819" cy="281819"/>
          </a:xfrm>
          <a:prstGeom prst="rect">
            <a:avLst/>
          </a:prstGeom>
        </p:spPr>
      </p:pic>
      <p:pic>
        <p:nvPicPr>
          <p:cNvPr id="98" name="Рисунок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2" y="2456785"/>
            <a:ext cx="281820" cy="281820"/>
          </a:xfrm>
          <a:prstGeom prst="rect">
            <a:avLst/>
          </a:prstGeom>
        </p:spPr>
      </p:pic>
      <p:pic>
        <p:nvPicPr>
          <p:cNvPr id="100" name="Рисунок 9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63" y="1103921"/>
            <a:ext cx="281819" cy="281819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8" b="16518"/>
          <a:stretch>
            <a:fillRect/>
          </a:stretch>
        </p:blipFill>
        <p:spPr>
          <a:xfrm>
            <a:off x="6783102" y="1103921"/>
            <a:ext cx="424331" cy="28181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2433489" y="1430743"/>
            <a:ext cx="158348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045295" y="4329248"/>
            <a:ext cx="1675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 err="1">
                <a:solidFill>
                  <a:schemeClr val="bg1"/>
                </a:solidFill>
              </a:rPr>
              <a:t>Брендирование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313245" y="2893625"/>
            <a:ext cx="136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Расширенные опросы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029770" y="1629143"/>
            <a:ext cx="1471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База знаний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991683" y="2897589"/>
            <a:ext cx="1547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Магазин призов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462509" y="2805256"/>
            <a:ext cx="1525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Управление целями (целеполагание)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181112" y="4144582"/>
            <a:ext cx="1628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Карта офиса и бронирование рабочих мест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36748" y="4236915"/>
            <a:ext cx="1576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Корпоративный университет</a:t>
            </a:r>
          </a:p>
        </p:txBody>
      </p:sp>
      <p:pic>
        <p:nvPicPr>
          <p:cNvPr id="128" name="Рисунок 1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1105364"/>
            <a:ext cx="279734" cy="279734"/>
          </a:xfrm>
          <a:prstGeom prst="rect">
            <a:avLst/>
          </a:prstGeom>
        </p:spPr>
      </p:pic>
      <p:pic>
        <p:nvPicPr>
          <p:cNvPr id="130" name="Рисунок 1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>
          <a:xfrm>
            <a:off x="10598146" y="1107887"/>
            <a:ext cx="334316" cy="289609"/>
          </a:xfrm>
          <a:prstGeom prst="rect">
            <a:avLst/>
          </a:prstGeom>
        </p:spPr>
      </p:pic>
      <p:pic>
        <p:nvPicPr>
          <p:cNvPr id="132" name="Рисунок 1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2458227"/>
            <a:ext cx="279734" cy="279734"/>
          </a:xfrm>
          <a:prstGeom prst="rect">
            <a:avLst/>
          </a:prstGeom>
        </p:spPr>
      </p:pic>
      <p:pic>
        <p:nvPicPr>
          <p:cNvPr id="134" name="Рисунок 1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 b="6980"/>
          <a:stretch>
            <a:fillRect/>
          </a:stretch>
        </p:blipFill>
        <p:spPr>
          <a:xfrm>
            <a:off x="6827463" y="2451988"/>
            <a:ext cx="335608" cy="288760"/>
          </a:xfrm>
          <a:prstGeom prst="rect">
            <a:avLst/>
          </a:prstGeom>
        </p:spPr>
      </p:pic>
      <p:pic>
        <p:nvPicPr>
          <p:cNvPr id="136" name="Рисунок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4" b="8234"/>
          <a:stretch>
            <a:fillRect/>
          </a:stretch>
        </p:blipFill>
        <p:spPr>
          <a:xfrm>
            <a:off x="10596613" y="2456785"/>
            <a:ext cx="337383" cy="281820"/>
          </a:xfrm>
          <a:prstGeom prst="rect">
            <a:avLst/>
          </a:prstGeom>
        </p:spPr>
      </p:pic>
      <p:pic>
        <p:nvPicPr>
          <p:cNvPr id="138" name="Рисунок 1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25" y="3774897"/>
            <a:ext cx="289609" cy="289609"/>
          </a:xfrm>
          <a:prstGeom prst="rect">
            <a:avLst/>
          </a:prstGeom>
        </p:spPr>
      </p:pic>
      <p:pic>
        <p:nvPicPr>
          <p:cNvPr id="140" name="Рисунок 13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05" y="3744265"/>
            <a:ext cx="333924" cy="333924"/>
          </a:xfrm>
          <a:prstGeom prst="rect">
            <a:avLst/>
          </a:prstGeom>
        </p:spPr>
      </p:pic>
      <p:pic>
        <p:nvPicPr>
          <p:cNvPr id="142" name="Рисунок 14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332" y="3782037"/>
            <a:ext cx="279281" cy="279281"/>
          </a:xfrm>
          <a:prstGeom prst="rect">
            <a:avLst/>
          </a:prstGeom>
        </p:spPr>
      </p:pic>
      <p:sp>
        <p:nvSpPr>
          <p:cNvPr id="87" name="Скругленный прямоугольник 86"/>
          <p:cNvSpPr/>
          <p:nvPr/>
        </p:nvSpPr>
        <p:spPr>
          <a:xfrm>
            <a:off x="9920712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rgbClr val="794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Скругленный прямоугольник 88"/>
          <p:cNvSpPr/>
          <p:nvPr/>
        </p:nvSpPr>
        <p:spPr>
          <a:xfrm>
            <a:off x="2380637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Скругленный прямоугольник 89"/>
          <p:cNvSpPr/>
          <p:nvPr/>
        </p:nvSpPr>
        <p:spPr>
          <a:xfrm>
            <a:off x="6150675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rgbClr val="794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1" name="Скругленный прямоугольник 90"/>
          <p:cNvSpPr/>
          <p:nvPr/>
        </p:nvSpPr>
        <p:spPr>
          <a:xfrm>
            <a:off x="8038380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5" name="Скругленный прямоугольник 94"/>
          <p:cNvSpPr/>
          <p:nvPr/>
        </p:nvSpPr>
        <p:spPr>
          <a:xfrm>
            <a:off x="4260568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1" name="Рисунок 10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b="1079"/>
          <a:stretch>
            <a:fillRect/>
          </a:stretch>
        </p:blipFill>
        <p:spPr>
          <a:xfrm>
            <a:off x="4952064" y="5126864"/>
            <a:ext cx="306191" cy="27928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8089518" y="5681215"/>
            <a:ext cx="15869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Helpdesk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181112" y="5588882"/>
            <a:ext cx="162831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Планирование отпусков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436748" y="5519632"/>
            <a:ext cx="1576962" cy="600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100" dirty="0"/>
              <a:t>Гибкие настройки процессов и уведомлений</a:t>
            </a:r>
          </a:p>
        </p:txBody>
      </p:sp>
      <p:pic>
        <p:nvPicPr>
          <p:cNvPr id="113" name="Рисунок 11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425" y="5126864"/>
            <a:ext cx="289609" cy="289609"/>
          </a:xfrm>
          <a:prstGeom prst="rect">
            <a:avLst/>
          </a:prstGeom>
        </p:spPr>
      </p:pic>
      <p:pic>
        <p:nvPicPr>
          <p:cNvPr id="114" name="Рисунок 11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7463" y="5134004"/>
            <a:ext cx="282545" cy="282545"/>
          </a:xfrm>
          <a:prstGeom prst="rect">
            <a:avLst/>
          </a:prstGeom>
        </p:spPr>
      </p:pic>
      <p:pic>
        <p:nvPicPr>
          <p:cNvPr id="118" name="Рисунок 117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12471"/>
          <a:stretch>
            <a:fillRect/>
          </a:stretch>
        </p:blipFill>
        <p:spPr>
          <a:xfrm>
            <a:off x="8705235" y="5137056"/>
            <a:ext cx="372397" cy="279417"/>
          </a:xfrm>
          <a:prstGeom prst="rect">
            <a:avLst/>
          </a:prstGeom>
        </p:spPr>
      </p:pic>
      <p:pic>
        <p:nvPicPr>
          <p:cNvPr id="120" name="Рисунок 119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9" b="10956"/>
          <a:stretch>
            <a:fillRect/>
          </a:stretch>
        </p:blipFill>
        <p:spPr>
          <a:xfrm>
            <a:off x="10596613" y="5126864"/>
            <a:ext cx="340505" cy="273240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4285264" y="5681215"/>
            <a:ext cx="1639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Библиотека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5" name="Скругленный прямоугольник 134"/>
          <p:cNvSpPr/>
          <p:nvPr/>
        </p:nvSpPr>
        <p:spPr>
          <a:xfrm>
            <a:off x="498305" y="5070440"/>
            <a:ext cx="1689185" cy="1073493"/>
          </a:xfrm>
          <a:prstGeom prst="roundRect">
            <a:avLst>
              <a:gd name="adj" fmla="val 9853"/>
            </a:avLst>
          </a:prstGeom>
          <a:solidFill>
            <a:srgbClr val="7949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7" name="TextBox 136"/>
          <p:cNvSpPr txBox="1"/>
          <p:nvPr/>
        </p:nvSpPr>
        <p:spPr>
          <a:xfrm>
            <a:off x="498305" y="5686771"/>
            <a:ext cx="168918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ИПР</a:t>
            </a:r>
          </a:p>
        </p:txBody>
      </p:sp>
      <p:pic>
        <p:nvPicPr>
          <p:cNvPr id="139" name="Рисунок 13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70895" y="5132420"/>
            <a:ext cx="344005" cy="289609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3616168" y="7069760"/>
            <a:ext cx="40611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отчеты и аналитика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— настройки из публичной части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— </a:t>
            </a:r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wiki </a:t>
            </a: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конструктор страниц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— ИПР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48088" y="2834490"/>
            <a:ext cx="1529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Конструктор Главной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000408" y="5588882"/>
            <a:ext cx="1529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Мобильное приложение</a:t>
            </a:r>
          </a:p>
        </p:txBody>
      </p:sp>
      <p:sp>
        <p:nvSpPr>
          <p:cNvPr id="97" name="Скругленный прямоугольник 73"/>
          <p:cNvSpPr/>
          <p:nvPr/>
        </p:nvSpPr>
        <p:spPr>
          <a:xfrm>
            <a:off x="495618" y="3712917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9" name="Рисунок 9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68208" y="3774897"/>
            <a:ext cx="344005" cy="289609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495618" y="4236915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Система обучения (</a:t>
            </a:r>
            <a:r>
              <a:rPr lang="en-US" sz="1200" dirty="0"/>
              <a:t>LMS</a:t>
            </a:r>
            <a:r>
              <a:rPr lang="ru-RU" sz="1200" dirty="0"/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537760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Настраиваемая Главная страница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Есть отключение / включение блоков на Главной странице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Можно управлять порядком расположения блоков из </a:t>
            </a:r>
            <a:r>
              <a:rPr lang="ru-RU" sz="1600" dirty="0" err="1"/>
              <a:t>Админки</a:t>
            </a:r>
            <a:endParaRPr lang="ru-RU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703" y="3270000"/>
            <a:ext cx="5815904" cy="3291840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976" y="296161"/>
            <a:ext cx="4287592" cy="397880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2" y="1197707"/>
            <a:ext cx="6236019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err="1">
                <a:solidFill>
                  <a:schemeClr val="accent1"/>
                </a:solidFill>
              </a:rPr>
              <a:t>Брендирование</a:t>
            </a:r>
            <a:endParaRPr lang="ru-RU" b="1" dirty="0">
              <a:solidFill>
                <a:schemeClr val="accent1"/>
              </a:solidFill>
            </a:endParaRP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 err="1"/>
              <a:t>Отрисовывают</a:t>
            </a:r>
            <a:r>
              <a:rPr lang="ru-RU" sz="1600" dirty="0"/>
              <a:t> цветовые схемы под клиента (</a:t>
            </a:r>
            <a:r>
              <a:rPr lang="en-US" sz="1600" dirty="0" err="1"/>
              <a:t>ui</a:t>
            </a:r>
            <a:r>
              <a:rPr lang="en-US" sz="1600" dirty="0"/>
              <a:t>-kit</a:t>
            </a:r>
            <a:r>
              <a:rPr lang="ru-RU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Удобная навигация по перекрашиванию элементов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t="23970" b="11889"/>
          <a:stretch>
            <a:fillRect/>
          </a:stretch>
        </p:blipFill>
        <p:spPr>
          <a:xfrm>
            <a:off x="4837567" y="3168934"/>
            <a:ext cx="6236020" cy="339290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48558" t="3578" r="-1" b="2696"/>
          <a:stretch>
            <a:fillRect/>
          </a:stretch>
        </p:blipFill>
        <p:spPr>
          <a:xfrm>
            <a:off x="7754609" y="0"/>
            <a:ext cx="4437391" cy="6858000"/>
          </a:xfrm>
          <a:prstGeom prst="roundRect">
            <a:avLst>
              <a:gd name="adj" fmla="val 0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2"/>
          <p:cNvSpPr txBox="1"/>
          <p:nvPr/>
        </p:nvSpPr>
        <p:spPr>
          <a:xfrm>
            <a:off x="494983" y="1263673"/>
            <a:ext cx="5455244" cy="1383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«Моя команда» - облачная </a:t>
            </a:r>
            <a:r>
              <a:rPr lang="en-US" sz="1800" dirty="0"/>
              <a:t>HR</a:t>
            </a:r>
            <a:r>
              <a:rPr lang="ru-RU" sz="1800" dirty="0"/>
              <a:t>-платформа для автоматизации процессов бизнеса и управления талантами.</a:t>
            </a:r>
          </a:p>
          <a:p>
            <a:r>
              <a:rPr lang="ru-RU" sz="1800" dirty="0"/>
              <a:t>Позиционируют себя в первую очередь как </a:t>
            </a:r>
            <a:r>
              <a:rPr lang="ru-RU" sz="1800" dirty="0">
                <a:solidFill>
                  <a:schemeClr val="accent1"/>
                </a:solidFill>
              </a:rPr>
              <a:t>платформа для решения </a:t>
            </a:r>
            <a:r>
              <a:rPr lang="en-US" sz="1800" dirty="0">
                <a:solidFill>
                  <a:schemeClr val="accent1"/>
                </a:solidFill>
              </a:rPr>
              <a:t>HR</a:t>
            </a:r>
            <a:r>
              <a:rPr lang="ru-RU" sz="1800" dirty="0">
                <a:solidFill>
                  <a:schemeClr val="accent1"/>
                </a:solidFill>
              </a:rPr>
              <a:t>-задач</a:t>
            </a:r>
            <a:r>
              <a:rPr lang="ru-RU" sz="1800" dirty="0"/>
              <a:t>: подбор персонала, адаптация, оценка 360, эффективность (</a:t>
            </a:r>
            <a:r>
              <a:rPr lang="en-US" sz="1800" dirty="0"/>
              <a:t>KPI</a:t>
            </a:r>
            <a:r>
              <a:rPr lang="ru-RU" sz="1800" dirty="0"/>
              <a:t>).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44" y="344913"/>
            <a:ext cx="1697554" cy="61161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845" y="1263673"/>
            <a:ext cx="4465982" cy="2509457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5616" y="3356129"/>
            <a:ext cx="5601018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sz="1600" b="0" i="0" u="none" strike="noStrike" dirty="0">
                <a:effectLst/>
                <a:latin typeface="Montserrat" panose="00000500000000000000" charset="0"/>
              </a:rPr>
              <a:t>Входит в единый реестр российского ПО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ru-RU" sz="1600" dirty="0"/>
          </a:p>
          <a:p>
            <a:pPr marL="285750" indent="-285750">
              <a:buClr>
                <a:schemeClr val="accent1"/>
              </a:buClr>
              <a:buFont typeface="Системный шрифт, обычный"/>
              <a:buChar char="＋"/>
            </a:pPr>
            <a:r>
              <a:rPr lang="ru-RU" sz="1600" dirty="0"/>
              <a:t>Облачное решение</a:t>
            </a:r>
          </a:p>
          <a:p>
            <a:pPr marL="285750" indent="-285750">
              <a:buClr>
                <a:schemeClr val="accent1"/>
              </a:buClr>
              <a:buFont typeface="Системный шрифт, обычный"/>
              <a:buChar char="＋"/>
            </a:pPr>
            <a:r>
              <a:rPr lang="en-US" sz="1600" dirty="0"/>
              <a:t>On-premise</a:t>
            </a:r>
            <a:endParaRPr lang="ru-RU" sz="1600" dirty="0"/>
          </a:p>
          <a:p>
            <a:pPr marL="285750" indent="-285750">
              <a:buClr>
                <a:schemeClr val="accent1"/>
              </a:buClr>
              <a:buFont typeface="Системный шрифт, обычный"/>
              <a:buChar char="＋"/>
            </a:pPr>
            <a:endParaRPr lang="ru-RU" sz="16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Инфраструктура: </a:t>
            </a:r>
            <a:r>
              <a:rPr lang="ru-RU" sz="1600" dirty="0" err="1"/>
              <a:t>Сбер</a:t>
            </a:r>
            <a:r>
              <a:rPr lang="ru-RU" sz="1600" dirty="0"/>
              <a:t> (</a:t>
            </a:r>
            <a:r>
              <a:rPr lang="en-US" sz="1600" dirty="0" err="1"/>
              <a:t>kubernetes</a:t>
            </a:r>
            <a:r>
              <a:rPr lang="en-US" sz="1600" dirty="0"/>
              <a:t>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Frontend: vue.js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Backend: Laravel (PHP)</a:t>
            </a:r>
            <a:endParaRPr lang="ru-RU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ru-RU" sz="1100" dirty="0"/>
          </a:p>
          <a:p>
            <a:pPr>
              <a:buClr>
                <a:schemeClr val="accent1"/>
              </a:buClr>
            </a:pPr>
            <a:r>
              <a:rPr lang="ru-RU" sz="1600" dirty="0">
                <a:hlinkClick r:id="rId5"/>
              </a:rPr>
              <a:t>Запись</a:t>
            </a:r>
            <a:r>
              <a:rPr lang="ru-RU" sz="1600" dirty="0"/>
              <a:t> </a:t>
            </a:r>
            <a:r>
              <a:rPr lang="ru-RU" sz="1600" dirty="0" err="1"/>
              <a:t>демо</a:t>
            </a:r>
            <a:endParaRPr lang="ru-RU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О ПРОДУКТЕ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16" y="3434122"/>
            <a:ext cx="4465982" cy="2509457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2" y="1197707"/>
            <a:ext cx="5834566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Опросы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Удобный инструмент опросов под разные цели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Наглядная визуализация результатов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518" r="34355"/>
          <a:stretch>
            <a:fillRect/>
          </a:stretch>
        </p:blipFill>
        <p:spPr>
          <a:xfrm>
            <a:off x="6911163" y="563085"/>
            <a:ext cx="5037361" cy="3813845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815" y="3278425"/>
            <a:ext cx="4132521" cy="3192054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4206241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Карта офиса с бронированием рабочих мест 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 err="1"/>
              <a:t>Отрисовывают</a:t>
            </a:r>
            <a:r>
              <a:rPr lang="ru-RU" sz="1600" dirty="0"/>
              <a:t> карту под заказчика (до 100 рабочих мест)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Хороший дизайн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Объединены рабочие места          и </a:t>
            </a:r>
            <a:r>
              <a:rPr lang="ru-RU" sz="1600" dirty="0" err="1"/>
              <a:t>переговорки</a:t>
            </a:r>
            <a:endParaRPr lang="ru-R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Вывод календаря бронирования</a:t>
            </a:r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7808" t="3872" b="7539"/>
          <a:stretch>
            <a:fillRect/>
          </a:stretch>
        </p:blipFill>
        <p:spPr>
          <a:xfrm>
            <a:off x="8650705" y="214313"/>
            <a:ext cx="3358415" cy="3192254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2219" t="4667" r="1784" b="5338"/>
          <a:stretch>
            <a:fillRect/>
          </a:stretch>
        </p:blipFill>
        <p:spPr>
          <a:xfrm>
            <a:off x="5609636" y="3697105"/>
            <a:ext cx="5526911" cy="2864735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3801" t="60162" r="18500" b="1633"/>
          <a:stretch>
            <a:fillRect/>
          </a:stretch>
        </p:blipFill>
        <p:spPr>
          <a:xfrm>
            <a:off x="7057380" y="2192749"/>
            <a:ext cx="4206241" cy="1602029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004296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err="1">
                <a:solidFill>
                  <a:schemeClr val="accent1"/>
                </a:solidFill>
              </a:rPr>
              <a:t>Хэлпдеск</a:t>
            </a:r>
            <a:endParaRPr lang="ru-RU" b="1" dirty="0">
              <a:solidFill>
                <a:schemeClr val="accent1"/>
              </a:solidFill>
            </a:endParaRP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Есть очередь задач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Есть статусы с отслеживанием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Получение информации из </a:t>
            </a:r>
            <a:r>
              <a:rPr lang="en-US" sz="1600" dirty="0"/>
              <a:t>Jira</a:t>
            </a:r>
            <a:endParaRPr lang="ru-R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Можно использовать для обратной связи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Удобная форма подачи с шагами</a:t>
            </a:r>
            <a:endParaRPr lang="ru-RU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899" t="2124" b="45599"/>
          <a:stretch>
            <a:fillRect/>
          </a:stretch>
        </p:blipFill>
        <p:spPr>
          <a:xfrm>
            <a:off x="5499279" y="387837"/>
            <a:ext cx="6530035" cy="2479853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3675" r="41878" b="2024"/>
          <a:stretch>
            <a:fillRect/>
          </a:stretch>
        </p:blipFill>
        <p:spPr>
          <a:xfrm>
            <a:off x="6095601" y="2125374"/>
            <a:ext cx="3073401" cy="443646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40153" t="28912" r="1200" b="12750"/>
          <a:stretch>
            <a:fillRect/>
          </a:stretch>
        </p:blipFill>
        <p:spPr>
          <a:xfrm>
            <a:off x="8036927" y="3299382"/>
            <a:ext cx="3733861" cy="2979450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6190825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err="1">
                <a:solidFill>
                  <a:schemeClr val="accent1"/>
                </a:solidFill>
              </a:rPr>
              <a:t>Геймификация</a:t>
            </a:r>
            <a:r>
              <a:rPr lang="ru-RU" b="1" dirty="0">
                <a:solidFill>
                  <a:schemeClr val="accent1"/>
                </a:solidFill>
              </a:rPr>
              <a:t> и рейтинги (</a:t>
            </a:r>
            <a:r>
              <a:rPr lang="ru-RU" b="1" dirty="0" err="1">
                <a:solidFill>
                  <a:schemeClr val="accent1"/>
                </a:solidFill>
              </a:rPr>
              <a:t>доп.модуль</a:t>
            </a:r>
            <a:r>
              <a:rPr lang="ru-RU" b="1" dirty="0">
                <a:solidFill>
                  <a:schemeClr val="accent1"/>
                </a:solidFill>
              </a:rPr>
              <a:t>)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Один вид рейтинга делают под компанию, остальное дополнительно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Если не используется </a:t>
            </a:r>
            <a:r>
              <a:rPr lang="en-US" sz="1600" dirty="0"/>
              <a:t>CRM </a:t>
            </a:r>
            <a:r>
              <a:rPr lang="ru-RU" sz="1600" dirty="0"/>
              <a:t>система, то создавать справочник отдельно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Есть </a:t>
            </a:r>
            <a:r>
              <a:rPr lang="ru-RU" sz="1600" dirty="0" err="1"/>
              <a:t>автоначисления</a:t>
            </a:r>
            <a:r>
              <a:rPr lang="ru-RU" sz="1600" dirty="0"/>
              <a:t> (в </a:t>
            </a:r>
            <a:r>
              <a:rPr lang="ru-RU" sz="1600" dirty="0" err="1"/>
              <a:t>т.ч</a:t>
            </a:r>
            <a:r>
              <a:rPr lang="ru-RU" sz="1600" dirty="0"/>
              <a:t>. на выполнение заявок)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1701" t="3988" r="3424"/>
          <a:stretch>
            <a:fillRect/>
          </a:stretch>
        </p:blipFill>
        <p:spPr>
          <a:xfrm>
            <a:off x="4675047" y="4135631"/>
            <a:ext cx="6072997" cy="2505859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l="18597" t="1475" b="4432"/>
          <a:stretch>
            <a:fillRect/>
          </a:stretch>
        </p:blipFill>
        <p:spPr>
          <a:xfrm>
            <a:off x="8681244" y="278028"/>
            <a:ext cx="3510756" cy="3857603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l="14159" t="62860" r="40285" b="1680"/>
          <a:stretch>
            <a:fillRect/>
          </a:stretch>
        </p:blipFill>
        <p:spPr>
          <a:xfrm>
            <a:off x="8466936" y="2736336"/>
            <a:ext cx="2807688" cy="2077537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4879820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Корпоративный университет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Создание программ обучения на срок адаптации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Есть чат-бот адаптации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Есть карты компетенций по должностям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ИПР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Онлайн-курсы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Электронная библиотека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Наставники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Система должностей (составление карт путей развития сотрудника)</a:t>
            </a:r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154" t="2128" r="1537"/>
          <a:stretch>
            <a:fillRect/>
          </a:stretch>
        </p:blipFill>
        <p:spPr>
          <a:xfrm>
            <a:off x="8047368" y="387521"/>
            <a:ext cx="3649649" cy="399013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1995" t="2644" b="2222"/>
          <a:stretch>
            <a:fillRect/>
          </a:stretch>
        </p:blipFill>
        <p:spPr>
          <a:xfrm>
            <a:off x="5685692" y="2949727"/>
            <a:ext cx="6322214" cy="352075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670783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ИПР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Составление ИПР для сотрудника (ручное и автоматизированное) на основании выбранных компетенций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Отслеживание прогресса прохождения ИПР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Визуализация данных о прохождении плана ИПР</a:t>
            </a:r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399" t="2717" b="1428"/>
          <a:stretch>
            <a:fillRect/>
          </a:stretch>
        </p:blipFill>
        <p:spPr>
          <a:xfrm>
            <a:off x="6096000" y="1063409"/>
            <a:ext cx="5536131" cy="520316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2" y="1197707"/>
            <a:ext cx="4445153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Оценка 360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Позволяет производить самооценку, оценку коллег, руководителя, подчиненных, клиентов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Запуск оценки для одного сотрудника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Запуск оценки для подразделений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Оценка по индикаторам / по 10 бальной шкале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139" t="2736" r="5655" b="2339"/>
          <a:stretch>
            <a:fillRect/>
          </a:stretch>
        </p:blipFill>
        <p:spPr>
          <a:xfrm>
            <a:off x="5769183" y="771865"/>
            <a:ext cx="6101255" cy="3689131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3885" r="536"/>
          <a:stretch>
            <a:fillRect/>
          </a:stretch>
        </p:blipFill>
        <p:spPr>
          <a:xfrm>
            <a:off x="8205189" y="3429000"/>
            <a:ext cx="3350162" cy="3028221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540156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Оценка 360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Просмотр результатов оценки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Составление «розы компетенций»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Возможность сравнения результатов с результатами прошлых лет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11359" t="2786" b="7486"/>
          <a:stretch>
            <a:fillRect/>
          </a:stretch>
        </p:blipFill>
        <p:spPr>
          <a:xfrm>
            <a:off x="5499279" y="1034769"/>
            <a:ext cx="6230901" cy="4788461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183896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Целеполагание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Создание индивидуальных и коллективных целей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Сотрудник сам создает цели и проставляет вес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Согласование целей с руководителем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Карточка оценки сотрудника (прогресс по каждой цели)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Сводные данные (процентное соотношение каждой цели, общий % целей)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816" t="1848" b="3306"/>
          <a:stretch>
            <a:fillRect/>
          </a:stretch>
        </p:blipFill>
        <p:spPr>
          <a:xfrm>
            <a:off x="5114925" y="1197707"/>
            <a:ext cx="7060176" cy="422214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3934513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Интерактивные подсказки (доп.)</a:t>
            </a:r>
          </a:p>
          <a:p>
            <a:endParaRPr lang="ru-RU" sz="1000" dirty="0"/>
          </a:p>
          <a:p>
            <a:pPr marL="0" indent="0">
              <a:buNone/>
            </a:pPr>
            <a:r>
              <a:rPr lang="ru-RU" sz="1600" dirty="0"/>
              <a:t>Индивидуально настраиваются под нужды бизнеса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932" t="2441" b="1938"/>
          <a:stretch>
            <a:fillRect/>
          </a:stretch>
        </p:blipFill>
        <p:spPr>
          <a:xfrm>
            <a:off x="5512278" y="1197707"/>
            <a:ext cx="6184739" cy="4146629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Скругленный прямоугольник 142"/>
          <p:cNvSpPr/>
          <p:nvPr/>
        </p:nvSpPr>
        <p:spPr>
          <a:xfrm>
            <a:off x="9932364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rgbClr val="7949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5" name="TextBox 144"/>
          <p:cNvSpPr txBox="1"/>
          <p:nvPr/>
        </p:nvSpPr>
        <p:spPr>
          <a:xfrm>
            <a:off x="9939279" y="4144582"/>
            <a:ext cx="1675354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Wiki-</a:t>
            </a:r>
            <a:r>
              <a:rPr lang="ru-RU" sz="1200" dirty="0">
                <a:solidFill>
                  <a:schemeClr val="bg1"/>
                </a:solidFill>
              </a:rPr>
              <a:t>конструктор страниц (о компании)</a:t>
            </a:r>
          </a:p>
        </p:txBody>
      </p:sp>
      <p:pic>
        <p:nvPicPr>
          <p:cNvPr id="146" name="Рисунок 1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3862" y="3738873"/>
            <a:ext cx="339316" cy="339316"/>
          </a:xfrm>
          <a:prstGeom prst="rect">
            <a:avLst/>
          </a:prstGeom>
        </p:spPr>
      </p:pic>
      <p:sp>
        <p:nvSpPr>
          <p:cNvPr id="115" name="Скругленный прямоугольник 114"/>
          <p:cNvSpPr/>
          <p:nvPr/>
        </p:nvSpPr>
        <p:spPr>
          <a:xfrm>
            <a:off x="9920712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6" name="Скругленный прямоугольник 115"/>
          <p:cNvSpPr/>
          <p:nvPr/>
        </p:nvSpPr>
        <p:spPr>
          <a:xfrm>
            <a:off x="9920712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Скругленный прямоугольник 79"/>
          <p:cNvSpPr/>
          <p:nvPr/>
        </p:nvSpPr>
        <p:spPr>
          <a:xfrm>
            <a:off x="2380637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Скругленный прямоугольник 80"/>
          <p:cNvSpPr/>
          <p:nvPr/>
        </p:nvSpPr>
        <p:spPr>
          <a:xfrm>
            <a:off x="6150675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Скругленный прямоугольник 81"/>
          <p:cNvSpPr/>
          <p:nvPr/>
        </p:nvSpPr>
        <p:spPr>
          <a:xfrm>
            <a:off x="2380637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Скругленный прямоугольник 82"/>
          <p:cNvSpPr/>
          <p:nvPr/>
        </p:nvSpPr>
        <p:spPr>
          <a:xfrm>
            <a:off x="8038380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4" name="Скругленный прямоугольник 83"/>
          <p:cNvSpPr/>
          <p:nvPr/>
        </p:nvSpPr>
        <p:spPr>
          <a:xfrm>
            <a:off x="2380637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Скругленный прямоугольник 71"/>
          <p:cNvSpPr/>
          <p:nvPr/>
        </p:nvSpPr>
        <p:spPr>
          <a:xfrm>
            <a:off x="6150675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Скругленный прямоугольник 72"/>
          <p:cNvSpPr/>
          <p:nvPr/>
        </p:nvSpPr>
        <p:spPr>
          <a:xfrm>
            <a:off x="8038380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4" name="Скругленный прямоугольник 73"/>
          <p:cNvSpPr/>
          <p:nvPr/>
        </p:nvSpPr>
        <p:spPr>
          <a:xfrm>
            <a:off x="495618" y="3712917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Скругленный прямоугольник 74"/>
          <p:cNvSpPr/>
          <p:nvPr/>
        </p:nvSpPr>
        <p:spPr>
          <a:xfrm>
            <a:off x="4260568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Скругленный прямоугольник 75"/>
          <p:cNvSpPr/>
          <p:nvPr/>
        </p:nvSpPr>
        <p:spPr>
          <a:xfrm>
            <a:off x="49561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426056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Скругленный прямоугольник 77"/>
          <p:cNvSpPr/>
          <p:nvPr/>
        </p:nvSpPr>
        <p:spPr>
          <a:xfrm>
            <a:off x="8038380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rgbClr val="7949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Скругленный прямоугольник 78"/>
          <p:cNvSpPr/>
          <p:nvPr/>
        </p:nvSpPr>
        <p:spPr>
          <a:xfrm>
            <a:off x="6150675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426056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9561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48088" y="1536810"/>
            <a:ext cx="1584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Корпоративный 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портал с ЛК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80664" y="1536810"/>
            <a:ext cx="162920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Адаптация новых сотрудников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1018" y="1629143"/>
            <a:ext cx="154390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Оценка 360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5618" y="4236915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Система обучения (</a:t>
            </a:r>
            <a:r>
              <a:rPr lang="en-US" sz="1200" dirty="0">
                <a:solidFill>
                  <a:schemeClr val="bg1"/>
                </a:solidFill>
              </a:rPr>
              <a:t>LMS</a:t>
            </a:r>
            <a:r>
              <a:rPr lang="ru-RU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52976" y="2897589"/>
            <a:ext cx="145999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Отчеты и аналитика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77556" y="4329248"/>
            <a:ext cx="16552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 err="1">
                <a:solidFill>
                  <a:schemeClr val="bg1"/>
                </a:solidFill>
              </a:rPr>
              <a:t>Геймификация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24480" y="2897589"/>
            <a:ext cx="156136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Заявки и процессы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33489" y="1595031"/>
            <a:ext cx="1595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Управление эффективностью</a:t>
            </a:r>
          </a:p>
        </p:txBody>
      </p:sp>
      <p:sp>
        <p:nvSpPr>
          <p:cNvPr id="47" name="Заголовок 4"/>
          <p:cNvSpPr txBox="1"/>
          <p:nvPr/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РЕШЕНИЯ</a:t>
            </a:r>
          </a:p>
        </p:txBody>
      </p:sp>
      <p:pic>
        <p:nvPicPr>
          <p:cNvPr id="65" name="Рисунок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60568" y="1536810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Автоматизация процесса подбора</a:t>
            </a:r>
          </a:p>
        </p:txBody>
      </p:sp>
      <p:pic>
        <p:nvPicPr>
          <p:cNvPr id="70" name="Рисунок 6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6" b="13115"/>
          <a:stretch>
            <a:fillRect/>
          </a:stretch>
        </p:blipFill>
        <p:spPr>
          <a:xfrm>
            <a:off x="4915507" y="3782037"/>
            <a:ext cx="379306" cy="279280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2" b="11399"/>
          <a:stretch>
            <a:fillRect/>
          </a:stretch>
        </p:blipFill>
        <p:spPr>
          <a:xfrm>
            <a:off x="1150557" y="1105364"/>
            <a:ext cx="379306" cy="279734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3" b="11785"/>
          <a:stretch>
            <a:fillRect/>
          </a:stretch>
        </p:blipFill>
        <p:spPr>
          <a:xfrm>
            <a:off x="4915508" y="1098536"/>
            <a:ext cx="379305" cy="289609"/>
          </a:xfrm>
          <a:prstGeom prst="rect">
            <a:avLst/>
          </a:prstGeom>
        </p:spPr>
      </p:pic>
      <p:pic>
        <p:nvPicPr>
          <p:cNvPr id="92" name="Рисунок 9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8000"/>
          <a:stretch>
            <a:fillRect/>
          </a:stretch>
        </p:blipFill>
        <p:spPr>
          <a:xfrm>
            <a:off x="1168208" y="3774897"/>
            <a:ext cx="344005" cy="289609"/>
          </a:xfrm>
          <a:prstGeom prst="rect">
            <a:avLst/>
          </a:prstGeom>
        </p:spPr>
      </p:pic>
      <p:pic>
        <p:nvPicPr>
          <p:cNvPr id="94" name="Рисунок 9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" b="2513"/>
          <a:stretch>
            <a:fillRect/>
          </a:stretch>
        </p:blipFill>
        <p:spPr>
          <a:xfrm>
            <a:off x="1150557" y="2451987"/>
            <a:ext cx="379306" cy="368370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51" y="2456784"/>
            <a:ext cx="281819" cy="281819"/>
          </a:xfrm>
          <a:prstGeom prst="rect">
            <a:avLst/>
          </a:prstGeom>
        </p:spPr>
      </p:pic>
      <p:pic>
        <p:nvPicPr>
          <p:cNvPr id="98" name="Рисунок 9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2" y="2456785"/>
            <a:ext cx="281820" cy="281820"/>
          </a:xfrm>
          <a:prstGeom prst="rect">
            <a:avLst/>
          </a:prstGeom>
        </p:spPr>
      </p:pic>
      <p:pic>
        <p:nvPicPr>
          <p:cNvPr id="100" name="Рисунок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63" y="1103921"/>
            <a:ext cx="281819" cy="281819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8" b="16518"/>
          <a:stretch>
            <a:fillRect/>
          </a:stretch>
        </p:blipFill>
        <p:spPr>
          <a:xfrm>
            <a:off x="6783102" y="1103921"/>
            <a:ext cx="424331" cy="28181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2433489" y="1430743"/>
            <a:ext cx="158348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045295" y="4329248"/>
            <a:ext cx="1675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 err="1"/>
              <a:t>Брендирование</a:t>
            </a:r>
            <a:endParaRPr lang="ru-RU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313245" y="2893625"/>
            <a:ext cx="136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Расширенные опросы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029770" y="1629143"/>
            <a:ext cx="1471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База знаний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991683" y="2897589"/>
            <a:ext cx="1547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Магазин призов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462509" y="2805256"/>
            <a:ext cx="1525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Управление целями (целеполагание)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181112" y="4144582"/>
            <a:ext cx="1628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Карта офиса и бронирование рабочих мест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36748" y="4236915"/>
            <a:ext cx="1576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Корпоративный университет</a:t>
            </a:r>
          </a:p>
        </p:txBody>
      </p:sp>
      <p:pic>
        <p:nvPicPr>
          <p:cNvPr id="128" name="Рисунок 1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1105364"/>
            <a:ext cx="279734" cy="279734"/>
          </a:xfrm>
          <a:prstGeom prst="rect">
            <a:avLst/>
          </a:prstGeom>
        </p:spPr>
      </p:pic>
      <p:pic>
        <p:nvPicPr>
          <p:cNvPr id="130" name="Рисунок 1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>
          <a:xfrm>
            <a:off x="10598146" y="1107887"/>
            <a:ext cx="334316" cy="289609"/>
          </a:xfrm>
          <a:prstGeom prst="rect">
            <a:avLst/>
          </a:prstGeom>
        </p:spPr>
      </p:pic>
      <p:pic>
        <p:nvPicPr>
          <p:cNvPr id="132" name="Рисунок 1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2458227"/>
            <a:ext cx="279734" cy="279734"/>
          </a:xfrm>
          <a:prstGeom prst="rect">
            <a:avLst/>
          </a:prstGeom>
        </p:spPr>
      </p:pic>
      <p:pic>
        <p:nvPicPr>
          <p:cNvPr id="134" name="Рисунок 1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 b="6980"/>
          <a:stretch>
            <a:fillRect/>
          </a:stretch>
        </p:blipFill>
        <p:spPr>
          <a:xfrm>
            <a:off x="6827463" y="2451988"/>
            <a:ext cx="335608" cy="288760"/>
          </a:xfrm>
          <a:prstGeom prst="rect">
            <a:avLst/>
          </a:prstGeom>
        </p:spPr>
      </p:pic>
      <p:pic>
        <p:nvPicPr>
          <p:cNvPr id="136" name="Рисунок 1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4" b="8234"/>
          <a:stretch>
            <a:fillRect/>
          </a:stretch>
        </p:blipFill>
        <p:spPr>
          <a:xfrm>
            <a:off x="10596613" y="2456785"/>
            <a:ext cx="337383" cy="281820"/>
          </a:xfrm>
          <a:prstGeom prst="rect">
            <a:avLst/>
          </a:prstGeom>
        </p:spPr>
      </p:pic>
      <p:pic>
        <p:nvPicPr>
          <p:cNvPr id="138" name="Рисунок 1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25" y="3774897"/>
            <a:ext cx="289609" cy="289609"/>
          </a:xfrm>
          <a:prstGeom prst="rect">
            <a:avLst/>
          </a:prstGeom>
        </p:spPr>
      </p:pic>
      <p:pic>
        <p:nvPicPr>
          <p:cNvPr id="140" name="Рисунок 13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05" y="3744265"/>
            <a:ext cx="333924" cy="333924"/>
          </a:xfrm>
          <a:prstGeom prst="rect">
            <a:avLst/>
          </a:prstGeom>
        </p:spPr>
      </p:pic>
      <p:pic>
        <p:nvPicPr>
          <p:cNvPr id="142" name="Рисунок 14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332" y="3782037"/>
            <a:ext cx="279281" cy="279281"/>
          </a:xfrm>
          <a:prstGeom prst="rect">
            <a:avLst/>
          </a:prstGeom>
        </p:spPr>
      </p:pic>
      <p:sp>
        <p:nvSpPr>
          <p:cNvPr id="87" name="Скругленный прямоугольник 86"/>
          <p:cNvSpPr/>
          <p:nvPr/>
        </p:nvSpPr>
        <p:spPr>
          <a:xfrm>
            <a:off x="9920712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rgbClr val="794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Скругленный прямоугольник 88"/>
          <p:cNvSpPr/>
          <p:nvPr/>
        </p:nvSpPr>
        <p:spPr>
          <a:xfrm>
            <a:off x="2380637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rgbClr val="794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Скругленный прямоугольник 89"/>
          <p:cNvSpPr/>
          <p:nvPr/>
        </p:nvSpPr>
        <p:spPr>
          <a:xfrm>
            <a:off x="6150675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rgbClr val="794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1" name="Скругленный прямоугольник 90"/>
          <p:cNvSpPr/>
          <p:nvPr/>
        </p:nvSpPr>
        <p:spPr>
          <a:xfrm>
            <a:off x="8038380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5" name="Скругленный прямоугольник 94"/>
          <p:cNvSpPr/>
          <p:nvPr/>
        </p:nvSpPr>
        <p:spPr>
          <a:xfrm>
            <a:off x="4260568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1" name="Рисунок 10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b="1079"/>
          <a:stretch>
            <a:fillRect/>
          </a:stretch>
        </p:blipFill>
        <p:spPr>
          <a:xfrm>
            <a:off x="4952064" y="5126864"/>
            <a:ext cx="306191" cy="27928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8089518" y="5681215"/>
            <a:ext cx="15869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dirty="0"/>
              <a:t>Helpdesk</a:t>
            </a:r>
            <a:endParaRPr lang="ru-RU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181112" y="5588882"/>
            <a:ext cx="162831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Планирование отпусков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436748" y="5351054"/>
            <a:ext cx="1576962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Гибкие настройки процессов и уведомлений</a:t>
            </a:r>
          </a:p>
        </p:txBody>
      </p:sp>
      <p:pic>
        <p:nvPicPr>
          <p:cNvPr id="113" name="Рисунок 1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425" y="5126864"/>
            <a:ext cx="289609" cy="289609"/>
          </a:xfrm>
          <a:prstGeom prst="rect">
            <a:avLst/>
          </a:prstGeom>
        </p:spPr>
      </p:pic>
      <p:pic>
        <p:nvPicPr>
          <p:cNvPr id="114" name="Рисунок 11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7463" y="5134004"/>
            <a:ext cx="282545" cy="282545"/>
          </a:xfrm>
          <a:prstGeom prst="rect">
            <a:avLst/>
          </a:prstGeom>
        </p:spPr>
      </p:pic>
      <p:pic>
        <p:nvPicPr>
          <p:cNvPr id="118" name="Рисунок 117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12471"/>
          <a:stretch>
            <a:fillRect/>
          </a:stretch>
        </p:blipFill>
        <p:spPr>
          <a:xfrm>
            <a:off x="8705235" y="5137056"/>
            <a:ext cx="372397" cy="279417"/>
          </a:xfrm>
          <a:prstGeom prst="rect">
            <a:avLst/>
          </a:prstGeom>
        </p:spPr>
      </p:pic>
      <p:pic>
        <p:nvPicPr>
          <p:cNvPr id="120" name="Рисунок 119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9" b="10956"/>
          <a:stretch>
            <a:fillRect/>
          </a:stretch>
        </p:blipFill>
        <p:spPr>
          <a:xfrm>
            <a:off x="10596613" y="5126864"/>
            <a:ext cx="340505" cy="273240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4285264" y="5681215"/>
            <a:ext cx="1639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Библиотека</a:t>
            </a:r>
            <a:endParaRPr lang="en-US" sz="1200" dirty="0"/>
          </a:p>
        </p:txBody>
      </p:sp>
      <p:sp>
        <p:nvSpPr>
          <p:cNvPr id="135" name="Скругленный прямоугольник 134"/>
          <p:cNvSpPr/>
          <p:nvPr/>
        </p:nvSpPr>
        <p:spPr>
          <a:xfrm>
            <a:off x="498305" y="5070440"/>
            <a:ext cx="1689185" cy="1073493"/>
          </a:xfrm>
          <a:prstGeom prst="roundRect">
            <a:avLst>
              <a:gd name="adj" fmla="val 9853"/>
            </a:avLst>
          </a:prstGeom>
          <a:solidFill>
            <a:srgbClr val="7949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7" name="TextBox 136"/>
          <p:cNvSpPr txBox="1"/>
          <p:nvPr/>
        </p:nvSpPr>
        <p:spPr>
          <a:xfrm>
            <a:off x="498305" y="5686771"/>
            <a:ext cx="168918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ИПР</a:t>
            </a:r>
          </a:p>
        </p:txBody>
      </p:sp>
      <p:pic>
        <p:nvPicPr>
          <p:cNvPr id="139" name="Рисунок 13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70895" y="5132420"/>
            <a:ext cx="344005" cy="289609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3616168" y="7069760"/>
            <a:ext cx="40611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отчеты и аналитика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— настройки из публичной части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— </a:t>
            </a:r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wiki </a:t>
            </a: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конструктор страниц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— ИПР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48088" y="2834490"/>
            <a:ext cx="1529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Конструктор Главной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000408" y="5588882"/>
            <a:ext cx="1529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Мобильное приложение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2" y="1197707"/>
            <a:ext cx="5601017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Модули встроены в мобильное приложение Битрикс24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База знаний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Сервисы и заявки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Онлайн-курсы и библиотека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Корпоративный университет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Тестирования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 err="1"/>
              <a:t>Хэлпдеск</a:t>
            </a:r>
            <a:endParaRPr lang="ru-RU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5726" t="2748" r="49665"/>
          <a:stretch>
            <a:fillRect/>
          </a:stretch>
        </p:blipFill>
        <p:spPr>
          <a:xfrm>
            <a:off x="5524570" y="2345357"/>
            <a:ext cx="2107659" cy="4341569"/>
          </a:xfrm>
          <a:prstGeom prst="roundRect">
            <a:avLst>
              <a:gd name="adj" fmla="val 15227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l="53484" r="2510" b="9987"/>
          <a:stretch>
            <a:fillRect/>
          </a:stretch>
        </p:blipFill>
        <p:spPr>
          <a:xfrm>
            <a:off x="10011376" y="0"/>
            <a:ext cx="2027838" cy="4142851"/>
          </a:xfrm>
          <a:prstGeom prst="roundRect">
            <a:avLst>
              <a:gd name="adj" fmla="val 4692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/>
          <a:srcRect l="53624" t="2748" r="1766"/>
          <a:stretch>
            <a:fillRect/>
          </a:stretch>
        </p:blipFill>
        <p:spPr>
          <a:xfrm>
            <a:off x="3260153" y="4208334"/>
            <a:ext cx="2107659" cy="4341570"/>
          </a:xfrm>
          <a:prstGeom prst="roundRect">
            <a:avLst>
              <a:gd name="adj" fmla="val 15227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l="1661" t="2639" r="51823"/>
          <a:stretch>
            <a:fillRect/>
          </a:stretch>
        </p:blipFill>
        <p:spPr>
          <a:xfrm>
            <a:off x="7756354" y="956531"/>
            <a:ext cx="2143510" cy="4481065"/>
          </a:xfrm>
          <a:prstGeom prst="roundRect">
            <a:avLst>
              <a:gd name="adj" fmla="val 10212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2457291" y="3121202"/>
            <a:ext cx="7277418" cy="6155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accent1"/>
                </a:solidFill>
              </a:rPr>
              <a:t>Отсутствует дорожная карта</a:t>
            </a:r>
          </a:p>
          <a:p>
            <a:pPr marL="0" indent="0" algn="ctr">
              <a:buNone/>
            </a:pPr>
            <a:endParaRPr lang="ru-RU" dirty="0">
              <a:solidFill>
                <a:schemeClr val="accent1"/>
              </a:solidFill>
            </a:endParaRPr>
          </a:p>
          <a:p>
            <a:pPr algn="ctr"/>
            <a:endParaRPr lang="ru-RU" sz="1000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ПЛАНЫ НА РАЗВИТИЕ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02" y="2305050"/>
            <a:ext cx="615595" cy="6155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4983" y="1563980"/>
            <a:ext cx="5134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Партнерская программа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33899" y="2413335"/>
            <a:ext cx="126483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4" name="Текст 7"/>
          <p:cNvSpPr txBox="1"/>
          <p:nvPr/>
        </p:nvSpPr>
        <p:spPr>
          <a:xfrm>
            <a:off x="494983" y="3557818"/>
            <a:ext cx="3376930" cy="13304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Покупка лицензии со скидкой 20% при заключении договора на предоставление услуг, 50% при самостоятельном внедрении.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СИСТЕМЫ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64441" y="2413335"/>
            <a:ext cx="126483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983" y="2413336"/>
            <a:ext cx="126483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8" name="Текст 7"/>
          <p:cNvSpPr txBox="1"/>
          <p:nvPr/>
        </p:nvSpPr>
        <p:spPr>
          <a:xfrm>
            <a:off x="4364441" y="3558048"/>
            <a:ext cx="3376930" cy="12930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Услуги по внедрению включены в стоимость каждого решения. Это поддержка клиента на этапе запуска: установка на портал, настройка необходимых параметров, обучение.</a:t>
            </a:r>
          </a:p>
        </p:txBody>
      </p:sp>
      <p:sp>
        <p:nvSpPr>
          <p:cNvPr id="19" name="Текст 7"/>
          <p:cNvSpPr txBox="1"/>
          <p:nvPr/>
        </p:nvSpPr>
        <p:spPr>
          <a:xfrm>
            <a:off x="8340932" y="3557818"/>
            <a:ext cx="3031918" cy="7620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При передаче клиента — 10% в среднем от дохода.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5759745"/>
            <a:ext cx="12192000" cy="550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СТОИМОСТЬ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4983" y="1125305"/>
            <a:ext cx="45342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accent1"/>
                </a:solidFill>
              </a:rPr>
              <a:t>599 000 руб.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4983" y="1933516"/>
            <a:ext cx="4991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Корпоративный портал на 500 пользователей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4983" y="2750436"/>
            <a:ext cx="6419086" cy="2538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/>
              <a:t>Главная - 260 000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/>
              <a:t>Брендирование – 150 000-200 000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/>
              <a:t>База знаний - 75 000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/>
              <a:t>Брендирование - 130 000.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/>
              <a:t>Опросы - 90 000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 err="1"/>
              <a:t>Медиагалерея</a:t>
            </a:r>
            <a:r>
              <a:rPr lang="ru-RU" dirty="0"/>
              <a:t> - 50 000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29200" y="2750436"/>
            <a:ext cx="6701177" cy="2954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/>
              <a:t>Геймификация - 435 000 т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/>
              <a:t>Управление целями сотрудников -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/>
              <a:t>Корпоративный университет – 700 000-1 000 000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/>
              <a:t>Карта офиса и бронирование рабочих мест – 200 000-250 000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/>
              <a:t>Подсказки – 160 000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dirty="0"/>
              <a:t>Заявки и сервисы (</a:t>
            </a:r>
            <a:r>
              <a:rPr lang="ru-RU" dirty="0" err="1"/>
              <a:t>моб.приложение</a:t>
            </a:r>
            <a:r>
              <a:rPr lang="ru-RU" dirty="0"/>
              <a:t>)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СЛАБЫЕ МЕСТА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1341" y="1257192"/>
            <a:ext cx="5902119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Основа продукта – корпоративный университет, нет полноценного ЛК сотрудника, конструктора сервисов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Некоторые решения выглядят «сырыми», например, «Магазин подарков». Видно, что делается под нужды и бюджет клиента с заделом на «дальнейшую доработку»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Нет адаптивной версии, мобильное приложение не включает весь функционал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Слабый консалтинг (управление, аналитика) + качество кода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Сложности с обновлениями продукта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Позиционируют что продукты связаны между собой, по факту – связь внутри </a:t>
            </a:r>
            <a:r>
              <a:rPr lang="ru-RU" sz="1600" dirty="0" err="1"/>
              <a:t>корпуниверситета</a:t>
            </a:r>
            <a:r>
              <a:rPr lang="ru-RU" sz="1600" dirty="0"/>
              <a:t> (ИПР, обучение, библиотека, оценка)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Нет готовых шаблонов под контентные страницы</a:t>
            </a:r>
          </a:p>
          <a:p>
            <a:pPr>
              <a:spcAft>
                <a:spcPts val="1200"/>
              </a:spcAft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419460" y="1287391"/>
            <a:ext cx="562722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Проверить гипотезу в </a:t>
            </a:r>
            <a:r>
              <a:rPr lang="ru-RU" sz="1600" dirty="0" err="1"/>
              <a:t>востребовательности</a:t>
            </a:r>
            <a:r>
              <a:rPr lang="ru-RU" sz="1600" dirty="0"/>
              <a:t> блока «</a:t>
            </a:r>
            <a:r>
              <a:rPr lang="en-US" sz="1600" dirty="0"/>
              <a:t>Talent</a:t>
            </a:r>
            <a:r>
              <a:rPr lang="ru-RU" sz="1600" dirty="0"/>
              <a:t>»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Объединять наши готовые модули, на </a:t>
            </a:r>
            <a:r>
              <a:rPr lang="ru-RU" sz="1600" dirty="0" err="1"/>
              <a:t>демо</a:t>
            </a:r>
            <a:r>
              <a:rPr lang="ru-RU" sz="1600" dirty="0"/>
              <a:t> показывать как единую систему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Наш продукт подходит под все редакции </a:t>
            </a:r>
            <a:r>
              <a:rPr lang="ru-RU" sz="1600" dirty="0" err="1"/>
              <a:t>битрикс</a:t>
            </a:r>
            <a:endParaRPr lang="ru-RU" sz="1600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Подумать в сторону своего мобильного приложения с уведомлениями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Создание конструктора контентных страниц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6555" y="796674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НАШИ ПРИЕМУЩЕСТВА / ТОЧКИ РОСТА</a:t>
            </a:r>
          </a:p>
        </p:txBody>
      </p:sp>
    </p:spTree>
    <p:extLst>
      <p:ext uri="{BB962C8B-B14F-4D97-AF65-F5344CB8AC3E}">
        <p14:creationId xmlns:p14="http://schemas.microsoft.com/office/powerpoint/2010/main" val="3157805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37" y="395561"/>
            <a:ext cx="2032000" cy="406400"/>
          </a:xfrm>
          <a:prstGeom prst="rect">
            <a:avLst/>
          </a:prstGeom>
        </p:spPr>
      </p:pic>
      <p:sp>
        <p:nvSpPr>
          <p:cNvPr id="15" name="Текст 2"/>
          <p:cNvSpPr txBox="1"/>
          <p:nvPr/>
        </p:nvSpPr>
        <p:spPr>
          <a:xfrm>
            <a:off x="494983" y="1263673"/>
            <a:ext cx="5455244" cy="21653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«</a:t>
            </a:r>
            <a:r>
              <a:rPr lang="en-US" sz="1800" dirty="0"/>
              <a:t>MC ART</a:t>
            </a:r>
            <a:r>
              <a:rPr lang="ru-RU" sz="1800" dirty="0"/>
              <a:t>» - Компания специализируется на создании и поддержке веб-систем. Внедряет «Битрикс24»</a:t>
            </a:r>
          </a:p>
          <a:p>
            <a:r>
              <a:rPr lang="ru-RU" sz="1800" dirty="0"/>
              <a:t>Несколько готовых решений: «Единый корпоративный портал «</a:t>
            </a:r>
            <a:r>
              <a:rPr lang="ru-RU" sz="1800" dirty="0">
                <a:solidFill>
                  <a:schemeClr val="accent1"/>
                </a:solidFill>
              </a:rPr>
              <a:t>Цифра</a:t>
            </a:r>
            <a:r>
              <a:rPr lang="ru-RU" sz="1800" dirty="0"/>
              <a:t>» и «Система для управления человеческим капиталом и информацией «</a:t>
            </a:r>
            <a:r>
              <a:rPr lang="ru-RU" sz="1800" dirty="0" err="1">
                <a:solidFill>
                  <a:schemeClr val="accent1"/>
                </a:solidFill>
              </a:rPr>
              <a:t>ХайХаб</a:t>
            </a:r>
            <a:r>
              <a:rPr lang="ru-RU" sz="1800" dirty="0"/>
              <a:t>»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4983" y="3696371"/>
            <a:ext cx="56010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sz="1600" dirty="0"/>
              <a:t>5 место рейтинг партнеров </a:t>
            </a:r>
            <a:r>
              <a:rPr lang="ru-RU" sz="1600" dirty="0" err="1"/>
              <a:t>Битрикс</a:t>
            </a:r>
            <a:r>
              <a:rPr lang="ru-RU" sz="1600" dirty="0"/>
              <a:t> Золотых сертифицированных партнеров «1С-Битрикс» и «Битрикс24».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ru-RU" sz="1600" dirty="0"/>
          </a:p>
          <a:p>
            <a:pPr marL="285750" indent="-285750">
              <a:buClr>
                <a:schemeClr val="accent1"/>
              </a:buClr>
              <a:buFont typeface="Системный шрифт, обычный"/>
              <a:buChar char="＋"/>
            </a:pPr>
            <a:r>
              <a:rPr lang="ru-RU" sz="1600"/>
              <a:t>Облачное решение</a:t>
            </a:r>
          </a:p>
          <a:p>
            <a:pPr marL="285750" indent="-285750">
              <a:buClr>
                <a:schemeClr val="accent1"/>
              </a:buClr>
              <a:buFont typeface="Системный шрифт, обычный"/>
              <a:buChar char="＋"/>
            </a:pPr>
            <a:r>
              <a:rPr lang="en-US" sz="1600"/>
              <a:t>On-premise</a:t>
            </a:r>
            <a:endParaRPr lang="ru-RU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ru-RU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О ПРОДУКТЕ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1553" t="851" r="689"/>
          <a:stretch>
            <a:fillRect/>
          </a:stretch>
        </p:blipFill>
        <p:spPr>
          <a:xfrm>
            <a:off x="6581104" y="1263673"/>
            <a:ext cx="5275933" cy="560727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Скругленный прямоугольник 142"/>
          <p:cNvSpPr/>
          <p:nvPr/>
        </p:nvSpPr>
        <p:spPr>
          <a:xfrm>
            <a:off x="9932364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5" name="TextBox 144"/>
          <p:cNvSpPr txBox="1"/>
          <p:nvPr/>
        </p:nvSpPr>
        <p:spPr>
          <a:xfrm>
            <a:off x="9939279" y="4144582"/>
            <a:ext cx="1675354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/>
              <a:t>Wiki-</a:t>
            </a:r>
            <a:r>
              <a:rPr lang="ru-RU" sz="1200" dirty="0"/>
              <a:t>конструктор страниц (о компании)</a:t>
            </a:r>
          </a:p>
        </p:txBody>
      </p:sp>
      <p:pic>
        <p:nvPicPr>
          <p:cNvPr id="146" name="Рисунок 1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3862" y="3738873"/>
            <a:ext cx="339316" cy="339316"/>
          </a:xfrm>
          <a:prstGeom prst="rect">
            <a:avLst/>
          </a:prstGeom>
        </p:spPr>
      </p:pic>
      <p:sp>
        <p:nvSpPr>
          <p:cNvPr id="115" name="Скругленный прямоугольник 114"/>
          <p:cNvSpPr/>
          <p:nvPr/>
        </p:nvSpPr>
        <p:spPr>
          <a:xfrm>
            <a:off x="9920712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6" name="Скругленный прямоугольник 115"/>
          <p:cNvSpPr/>
          <p:nvPr/>
        </p:nvSpPr>
        <p:spPr>
          <a:xfrm>
            <a:off x="9920712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Скругленный прямоугольник 79"/>
          <p:cNvSpPr/>
          <p:nvPr/>
        </p:nvSpPr>
        <p:spPr>
          <a:xfrm>
            <a:off x="2380637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Скругленный прямоугольник 80"/>
          <p:cNvSpPr/>
          <p:nvPr/>
        </p:nvSpPr>
        <p:spPr>
          <a:xfrm>
            <a:off x="6150675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Скругленный прямоугольник 81"/>
          <p:cNvSpPr/>
          <p:nvPr/>
        </p:nvSpPr>
        <p:spPr>
          <a:xfrm>
            <a:off x="2380637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Скругленный прямоугольник 82"/>
          <p:cNvSpPr/>
          <p:nvPr/>
        </p:nvSpPr>
        <p:spPr>
          <a:xfrm>
            <a:off x="8038380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4" name="Скругленный прямоугольник 83"/>
          <p:cNvSpPr/>
          <p:nvPr/>
        </p:nvSpPr>
        <p:spPr>
          <a:xfrm>
            <a:off x="2380637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Скругленный прямоугольник 71"/>
          <p:cNvSpPr/>
          <p:nvPr/>
        </p:nvSpPr>
        <p:spPr>
          <a:xfrm>
            <a:off x="6150675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Скругленный прямоугольник 72"/>
          <p:cNvSpPr/>
          <p:nvPr/>
        </p:nvSpPr>
        <p:spPr>
          <a:xfrm>
            <a:off x="8038380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4" name="Скругленный прямоугольник 73"/>
          <p:cNvSpPr/>
          <p:nvPr/>
        </p:nvSpPr>
        <p:spPr>
          <a:xfrm>
            <a:off x="495618" y="3712917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Скругленный прямоугольник 74"/>
          <p:cNvSpPr/>
          <p:nvPr/>
        </p:nvSpPr>
        <p:spPr>
          <a:xfrm>
            <a:off x="4260568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Скругленный прямоугольник 75"/>
          <p:cNvSpPr/>
          <p:nvPr/>
        </p:nvSpPr>
        <p:spPr>
          <a:xfrm>
            <a:off x="49561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426056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Скругленный прямоугольник 77"/>
          <p:cNvSpPr/>
          <p:nvPr/>
        </p:nvSpPr>
        <p:spPr>
          <a:xfrm>
            <a:off x="8038380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Скругленный прямоугольник 78"/>
          <p:cNvSpPr/>
          <p:nvPr/>
        </p:nvSpPr>
        <p:spPr>
          <a:xfrm>
            <a:off x="6150675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426056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9561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48088" y="1536810"/>
            <a:ext cx="1584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Корпоративный 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портал с ЛК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80664" y="1444477"/>
            <a:ext cx="1629207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Адаптация новых сотрудников (на задачах Б24)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1018" y="1629143"/>
            <a:ext cx="154390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Оценка 360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5618" y="4236915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Система обучения (</a:t>
            </a:r>
            <a:r>
              <a:rPr lang="en-US" sz="1200" dirty="0"/>
              <a:t>LMS</a:t>
            </a:r>
            <a:r>
              <a:rPr lang="ru-RU" sz="1200" dirty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52976" y="2897589"/>
            <a:ext cx="145999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Отчеты и аналитика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77556" y="4329248"/>
            <a:ext cx="16552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 err="1"/>
              <a:t>Геймификация</a:t>
            </a:r>
            <a:endParaRPr lang="ru-RU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324480" y="2897589"/>
            <a:ext cx="156136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Заявки и процессы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33489" y="1595031"/>
            <a:ext cx="1595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Управление эффективностью</a:t>
            </a:r>
          </a:p>
        </p:txBody>
      </p:sp>
      <p:sp>
        <p:nvSpPr>
          <p:cNvPr id="47" name="Заголовок 4"/>
          <p:cNvSpPr txBox="1"/>
          <p:nvPr/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РЕШЕНИЯ «Цифра»</a:t>
            </a:r>
          </a:p>
        </p:txBody>
      </p:sp>
      <p:pic>
        <p:nvPicPr>
          <p:cNvPr id="65" name="Рисунок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60568" y="1536810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Автоматизация процесса подбора</a:t>
            </a:r>
          </a:p>
        </p:txBody>
      </p:sp>
      <p:pic>
        <p:nvPicPr>
          <p:cNvPr id="86" name="Рисунок 8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2" b="11399"/>
          <a:stretch>
            <a:fillRect/>
          </a:stretch>
        </p:blipFill>
        <p:spPr>
          <a:xfrm>
            <a:off x="1150557" y="1105364"/>
            <a:ext cx="379306" cy="279734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51" y="2456784"/>
            <a:ext cx="281819" cy="281819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8" b="16518"/>
          <a:stretch>
            <a:fillRect/>
          </a:stretch>
        </p:blipFill>
        <p:spPr>
          <a:xfrm>
            <a:off x="6783102" y="1103921"/>
            <a:ext cx="424331" cy="28181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2433489" y="1430743"/>
            <a:ext cx="158348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/>
              <a:t>KPI</a:t>
            </a:r>
            <a:endParaRPr lang="ru-RU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045295" y="4329248"/>
            <a:ext cx="1675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 err="1"/>
              <a:t>Брендирование</a:t>
            </a:r>
            <a:endParaRPr lang="ru-RU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313245" y="2893625"/>
            <a:ext cx="136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Расширенные опросы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029770" y="1629143"/>
            <a:ext cx="1471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База знаний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991683" y="2897589"/>
            <a:ext cx="1547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Магазин призов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462509" y="2805256"/>
            <a:ext cx="1525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Управление целями (целеполагание)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181112" y="4144582"/>
            <a:ext cx="1628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Карта офиса и бронирование рабочих мест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36748" y="4236915"/>
            <a:ext cx="1576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Корпоративный университет</a:t>
            </a:r>
          </a:p>
        </p:txBody>
      </p:sp>
      <p:pic>
        <p:nvPicPr>
          <p:cNvPr id="130" name="Рисунок 1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>
          <a:xfrm>
            <a:off x="10598146" y="1107887"/>
            <a:ext cx="334316" cy="289609"/>
          </a:xfrm>
          <a:prstGeom prst="rect">
            <a:avLst/>
          </a:prstGeom>
        </p:spPr>
      </p:pic>
      <p:pic>
        <p:nvPicPr>
          <p:cNvPr id="134" name="Рисунок 1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 b="6980"/>
          <a:stretch>
            <a:fillRect/>
          </a:stretch>
        </p:blipFill>
        <p:spPr>
          <a:xfrm>
            <a:off x="6827463" y="2451988"/>
            <a:ext cx="335608" cy="288760"/>
          </a:xfrm>
          <a:prstGeom prst="rect">
            <a:avLst/>
          </a:prstGeom>
        </p:spPr>
      </p:pic>
      <p:pic>
        <p:nvPicPr>
          <p:cNvPr id="138" name="Рисунок 1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25" y="3774897"/>
            <a:ext cx="289609" cy="289609"/>
          </a:xfrm>
          <a:prstGeom prst="rect">
            <a:avLst/>
          </a:prstGeom>
        </p:spPr>
      </p:pic>
      <p:pic>
        <p:nvPicPr>
          <p:cNvPr id="140" name="Рисунок 1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05" y="3744265"/>
            <a:ext cx="333924" cy="333924"/>
          </a:xfrm>
          <a:prstGeom prst="rect">
            <a:avLst/>
          </a:prstGeom>
        </p:spPr>
      </p:pic>
      <p:pic>
        <p:nvPicPr>
          <p:cNvPr id="142" name="Рисунок 1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332" y="3782037"/>
            <a:ext cx="279281" cy="279281"/>
          </a:xfrm>
          <a:prstGeom prst="rect">
            <a:avLst/>
          </a:prstGeom>
        </p:spPr>
      </p:pic>
      <p:sp>
        <p:nvSpPr>
          <p:cNvPr id="87" name="Скругленный прямоугольник 86"/>
          <p:cNvSpPr/>
          <p:nvPr/>
        </p:nvSpPr>
        <p:spPr>
          <a:xfrm>
            <a:off x="9920712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rgbClr val="794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Скругленный прямоугольник 88"/>
          <p:cNvSpPr/>
          <p:nvPr/>
        </p:nvSpPr>
        <p:spPr>
          <a:xfrm>
            <a:off x="2380637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Скругленный прямоугольник 89"/>
          <p:cNvSpPr/>
          <p:nvPr/>
        </p:nvSpPr>
        <p:spPr>
          <a:xfrm>
            <a:off x="6150675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rgbClr val="794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1" name="Скругленный прямоугольник 90"/>
          <p:cNvSpPr/>
          <p:nvPr/>
        </p:nvSpPr>
        <p:spPr>
          <a:xfrm>
            <a:off x="8038380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5" name="Скругленный прямоугольник 94"/>
          <p:cNvSpPr/>
          <p:nvPr/>
        </p:nvSpPr>
        <p:spPr>
          <a:xfrm>
            <a:off x="4260568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1" name="Рисунок 10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b="1079"/>
          <a:stretch>
            <a:fillRect/>
          </a:stretch>
        </p:blipFill>
        <p:spPr>
          <a:xfrm>
            <a:off x="4952064" y="5126864"/>
            <a:ext cx="306191" cy="27928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8089518" y="5681215"/>
            <a:ext cx="15869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dirty="0"/>
              <a:t>Helpdesk</a:t>
            </a:r>
            <a:endParaRPr lang="ru-RU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181112" y="5588882"/>
            <a:ext cx="162831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Планирование отпусков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436748" y="5404216"/>
            <a:ext cx="1576962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Гибкие настройки процессов и уведомлений</a:t>
            </a:r>
          </a:p>
        </p:txBody>
      </p:sp>
      <p:pic>
        <p:nvPicPr>
          <p:cNvPr id="113" name="Рисунок 1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425" y="5126864"/>
            <a:ext cx="289609" cy="289609"/>
          </a:xfrm>
          <a:prstGeom prst="rect">
            <a:avLst/>
          </a:prstGeom>
        </p:spPr>
      </p:pic>
      <p:pic>
        <p:nvPicPr>
          <p:cNvPr id="114" name="Рисунок 1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7463" y="5134004"/>
            <a:ext cx="282545" cy="282545"/>
          </a:xfrm>
          <a:prstGeom prst="rect">
            <a:avLst/>
          </a:prstGeom>
        </p:spPr>
      </p:pic>
      <p:pic>
        <p:nvPicPr>
          <p:cNvPr id="118" name="Рисунок 11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12471"/>
          <a:stretch>
            <a:fillRect/>
          </a:stretch>
        </p:blipFill>
        <p:spPr>
          <a:xfrm>
            <a:off x="8705235" y="5137056"/>
            <a:ext cx="372397" cy="279417"/>
          </a:xfrm>
          <a:prstGeom prst="rect">
            <a:avLst/>
          </a:prstGeom>
        </p:spPr>
      </p:pic>
      <p:pic>
        <p:nvPicPr>
          <p:cNvPr id="120" name="Рисунок 119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9" b="10956"/>
          <a:stretch>
            <a:fillRect/>
          </a:stretch>
        </p:blipFill>
        <p:spPr>
          <a:xfrm>
            <a:off x="10596613" y="5126864"/>
            <a:ext cx="340505" cy="273240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4285264" y="5681215"/>
            <a:ext cx="1639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Библиотека</a:t>
            </a:r>
            <a:endParaRPr lang="en-US" sz="1200" dirty="0"/>
          </a:p>
        </p:txBody>
      </p:sp>
      <p:sp>
        <p:nvSpPr>
          <p:cNvPr id="135" name="Скругленный прямоугольник 134"/>
          <p:cNvSpPr/>
          <p:nvPr/>
        </p:nvSpPr>
        <p:spPr>
          <a:xfrm>
            <a:off x="498305" y="5070440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7" name="TextBox 136"/>
          <p:cNvSpPr txBox="1"/>
          <p:nvPr/>
        </p:nvSpPr>
        <p:spPr>
          <a:xfrm>
            <a:off x="498305" y="5686771"/>
            <a:ext cx="168918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ИПР</a:t>
            </a:r>
          </a:p>
        </p:txBody>
      </p:sp>
      <p:pic>
        <p:nvPicPr>
          <p:cNvPr id="139" name="Рисунок 13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70895" y="5132420"/>
            <a:ext cx="344005" cy="289609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3616168" y="7069760"/>
            <a:ext cx="40611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отчеты и аналитика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— настройки из публичной части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— </a:t>
            </a:r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wiki </a:t>
            </a:r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конструктор страниц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— ИПР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48088" y="2834490"/>
            <a:ext cx="1529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Конструктор Главной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000408" y="5588882"/>
            <a:ext cx="1529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Мобильное приложение</a:t>
            </a:r>
          </a:p>
        </p:txBody>
      </p:sp>
      <p:pic>
        <p:nvPicPr>
          <p:cNvPr id="97" name="Рисунок 9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1105364"/>
            <a:ext cx="279734" cy="279734"/>
          </a:xfrm>
          <a:prstGeom prst="rect">
            <a:avLst/>
          </a:prstGeom>
        </p:spPr>
      </p:pic>
      <p:pic>
        <p:nvPicPr>
          <p:cNvPr id="99" name="Рисунок 9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4915508" y="1098536"/>
            <a:ext cx="379305" cy="289609"/>
          </a:xfrm>
          <a:prstGeom prst="rect">
            <a:avLst/>
          </a:prstGeom>
        </p:spPr>
      </p:pic>
      <p:pic>
        <p:nvPicPr>
          <p:cNvPr id="103" name="Рисунок 10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3" y="1103921"/>
            <a:ext cx="281819" cy="281819"/>
          </a:xfrm>
          <a:prstGeom prst="rect">
            <a:avLst/>
          </a:prstGeom>
        </p:spPr>
      </p:pic>
      <p:pic>
        <p:nvPicPr>
          <p:cNvPr id="107" name="Рисунок 10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" b="1442"/>
          <a:stretch>
            <a:fillRect/>
          </a:stretch>
        </p:blipFill>
        <p:spPr>
          <a:xfrm>
            <a:off x="1150557" y="2451988"/>
            <a:ext cx="379306" cy="368370"/>
          </a:xfrm>
          <a:prstGeom prst="rect">
            <a:avLst/>
          </a:prstGeom>
        </p:spPr>
      </p:pic>
      <p:pic>
        <p:nvPicPr>
          <p:cNvPr id="112" name="Рисунок 11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2458227"/>
            <a:ext cx="279734" cy="279734"/>
          </a:xfrm>
          <a:prstGeom prst="rect">
            <a:avLst/>
          </a:prstGeom>
        </p:spPr>
      </p:pic>
      <p:pic>
        <p:nvPicPr>
          <p:cNvPr id="117" name="Рисунок 11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2" y="2456785"/>
            <a:ext cx="281820" cy="281820"/>
          </a:xfrm>
          <a:prstGeom prst="rect">
            <a:avLst/>
          </a:prstGeom>
        </p:spPr>
      </p:pic>
      <p:pic>
        <p:nvPicPr>
          <p:cNvPr id="124" name="Рисунок 12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4" b="8234"/>
          <a:stretch>
            <a:fillRect/>
          </a:stretch>
        </p:blipFill>
        <p:spPr>
          <a:xfrm>
            <a:off x="10596613" y="2456785"/>
            <a:ext cx="337383" cy="281820"/>
          </a:xfrm>
          <a:prstGeom prst="rect">
            <a:avLst/>
          </a:prstGeom>
        </p:spPr>
      </p:pic>
      <p:pic>
        <p:nvPicPr>
          <p:cNvPr id="127" name="Рисунок 12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68208" y="3774897"/>
            <a:ext cx="344005" cy="289609"/>
          </a:xfrm>
          <a:prstGeom prst="rect">
            <a:avLst/>
          </a:prstGeom>
        </p:spPr>
      </p:pic>
      <p:pic>
        <p:nvPicPr>
          <p:cNvPr id="129" name="Рисунок 12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13185"/>
          <a:stretch>
            <a:fillRect/>
          </a:stretch>
        </p:blipFill>
        <p:spPr>
          <a:xfrm>
            <a:off x="4915507" y="3782037"/>
            <a:ext cx="379306" cy="279280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548088" y="2836901"/>
            <a:ext cx="1529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Конструктор Главной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601017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Дизайн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Единообразный лаконичный дизайн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Формы и элементы унифицированы под единую стилистику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Есть </a:t>
            </a:r>
            <a:r>
              <a:rPr lang="ru-RU" sz="1600" dirty="0" err="1"/>
              <a:t>таргетинг</a:t>
            </a:r>
            <a:r>
              <a:rPr lang="ru-RU" sz="1600" dirty="0"/>
              <a:t> контента (баннеры на главной)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Есть приложение под новости и сервисы</a:t>
            </a:r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«ЦИФРА»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143" t="823" r="620"/>
          <a:stretch>
            <a:fillRect/>
          </a:stretch>
        </p:blipFill>
        <p:spPr>
          <a:xfrm>
            <a:off x="6797709" y="297793"/>
            <a:ext cx="5218499" cy="5520691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1361" t="1830" r="1295" b="13049"/>
          <a:stretch>
            <a:fillRect/>
          </a:stretch>
        </p:blipFill>
        <p:spPr>
          <a:xfrm>
            <a:off x="6285186" y="3482948"/>
            <a:ext cx="5118830" cy="3077259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601017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Личный кабинет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Персонализированный Личный кабинет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Есть блок избранное: сообщества, файлы, опросы и т.д.</a:t>
            </a:r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«ЦИФРА»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850" b="1543"/>
          <a:stretch>
            <a:fillRect/>
          </a:stretch>
        </p:blipFill>
        <p:spPr>
          <a:xfrm>
            <a:off x="6371924" y="771865"/>
            <a:ext cx="5485113" cy="582887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742035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Опросы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Доработаны различные типы вариантов ответов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Улучшена визуализация результатов</a:t>
            </a:r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«ЦИФРА»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821" r="-1" b="525"/>
          <a:stretch>
            <a:fillRect/>
          </a:stretch>
        </p:blipFill>
        <p:spPr>
          <a:xfrm>
            <a:off x="6096000" y="771865"/>
            <a:ext cx="5690742" cy="5277055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090" y="0"/>
            <a:ext cx="3277910" cy="6858000"/>
          </a:xfrm>
          <a:prstGeom prst="roundRect">
            <a:avLst>
              <a:gd name="adj" fmla="val 0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819" t="2629" r="2628" b="2809"/>
          <a:stretch>
            <a:fillRect/>
          </a:stretch>
        </p:blipFill>
        <p:spPr>
          <a:xfrm>
            <a:off x="2982983" y="3929528"/>
            <a:ext cx="5740668" cy="2675107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Текст 5"/>
          <p:cNvSpPr txBox="1"/>
          <p:nvPr/>
        </p:nvSpPr>
        <p:spPr>
          <a:xfrm>
            <a:off x="494983" y="1197707"/>
            <a:ext cx="6253547" cy="2434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Персональный конструктор Главной страницы</a:t>
            </a:r>
          </a:p>
          <a:p>
            <a:pPr marL="0" indent="0">
              <a:buNone/>
            </a:pPr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Скрытие / перемещение блоков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Выбор мини или макси версии блока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ПЛАНЫ НА РАЗВИТИЕ «ЦИФРА»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4983" y="2407400"/>
            <a:ext cx="2511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КЭДО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17819" y="2407400"/>
            <a:ext cx="5008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Бронирование переговорных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17819" y="3846348"/>
            <a:ext cx="58765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Авансовые отчеты и командировки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17819" y="1688118"/>
            <a:ext cx="5756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Цифровое трудоустройство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17819" y="3133537"/>
            <a:ext cx="47882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Бронирование рабочих мест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4983" y="3846348"/>
            <a:ext cx="33912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ЭДО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983" y="4561420"/>
            <a:ext cx="32029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Геймификация и внутренний магазин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982" y="1688118"/>
            <a:ext cx="32029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Подбор персонала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4983" y="3131276"/>
            <a:ext cx="2511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Service Desk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Скругленный прямоугольник 114"/>
          <p:cNvSpPr/>
          <p:nvPr/>
        </p:nvSpPr>
        <p:spPr>
          <a:xfrm>
            <a:off x="9920712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6" name="Скругленный прямоугольник 115"/>
          <p:cNvSpPr/>
          <p:nvPr/>
        </p:nvSpPr>
        <p:spPr>
          <a:xfrm>
            <a:off x="9920712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Скругленный прямоугольник 79"/>
          <p:cNvSpPr/>
          <p:nvPr/>
        </p:nvSpPr>
        <p:spPr>
          <a:xfrm>
            <a:off x="2380637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Скругленный прямоугольник 80"/>
          <p:cNvSpPr/>
          <p:nvPr/>
        </p:nvSpPr>
        <p:spPr>
          <a:xfrm>
            <a:off x="6150675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Скругленный прямоугольник 81"/>
          <p:cNvSpPr/>
          <p:nvPr/>
        </p:nvSpPr>
        <p:spPr>
          <a:xfrm>
            <a:off x="2380637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Скругленный прямоугольник 82"/>
          <p:cNvSpPr/>
          <p:nvPr/>
        </p:nvSpPr>
        <p:spPr>
          <a:xfrm>
            <a:off x="8038380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Скругленный прямоугольник 71"/>
          <p:cNvSpPr/>
          <p:nvPr/>
        </p:nvSpPr>
        <p:spPr>
          <a:xfrm>
            <a:off x="6150675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Скругленный прямоугольник 72"/>
          <p:cNvSpPr/>
          <p:nvPr/>
        </p:nvSpPr>
        <p:spPr>
          <a:xfrm>
            <a:off x="8038380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4" name="Скругленный прямоугольник 73"/>
          <p:cNvSpPr/>
          <p:nvPr/>
        </p:nvSpPr>
        <p:spPr>
          <a:xfrm>
            <a:off x="495618" y="3712917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Скругленный прямоугольник 74"/>
          <p:cNvSpPr/>
          <p:nvPr/>
        </p:nvSpPr>
        <p:spPr>
          <a:xfrm>
            <a:off x="4260568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Скругленный прямоугольник 75"/>
          <p:cNvSpPr/>
          <p:nvPr/>
        </p:nvSpPr>
        <p:spPr>
          <a:xfrm>
            <a:off x="49561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426056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Скругленный прямоугольник 78"/>
          <p:cNvSpPr/>
          <p:nvPr/>
        </p:nvSpPr>
        <p:spPr>
          <a:xfrm>
            <a:off x="6150675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426056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9561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48088" y="1536810"/>
            <a:ext cx="1584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Корпоративный </a:t>
            </a:r>
          </a:p>
          <a:p>
            <a:pPr algn="ctr"/>
            <a:r>
              <a:rPr lang="ru-RU" sz="1200" dirty="0"/>
              <a:t>портал с ЛК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80664" y="1536810"/>
            <a:ext cx="162920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Адаптация новых сотрудников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24156" y="1545253"/>
            <a:ext cx="17176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Оценка 360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5618" y="4236915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Система обучения (</a:t>
            </a:r>
            <a:r>
              <a:rPr lang="en-US" sz="1200" dirty="0"/>
              <a:t>LMS</a:t>
            </a:r>
            <a:r>
              <a:rPr lang="ru-RU" sz="1200" dirty="0"/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77556" y="4329248"/>
            <a:ext cx="16552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 err="1"/>
              <a:t>Геймификация</a:t>
            </a:r>
            <a:endParaRPr lang="ru-RU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324480" y="2897589"/>
            <a:ext cx="156136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Заявки и процессы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7126" y="2804587"/>
            <a:ext cx="1595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Конструктор главной</a:t>
            </a:r>
          </a:p>
        </p:txBody>
      </p:sp>
      <p:sp>
        <p:nvSpPr>
          <p:cNvPr id="47" name="Заголовок 4"/>
          <p:cNvSpPr txBox="1"/>
          <p:nvPr/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РЕШЕНИЯ «</a:t>
            </a:r>
            <a:r>
              <a:rPr lang="ru-RU" dirty="0" err="1">
                <a:solidFill>
                  <a:schemeClr val="bg1"/>
                </a:solidFill>
              </a:rPr>
              <a:t>ХайХаб</a:t>
            </a:r>
            <a:r>
              <a:rPr lang="ru-RU" dirty="0">
                <a:solidFill>
                  <a:schemeClr val="bg1"/>
                </a:solidFill>
              </a:rPr>
              <a:t>» </a:t>
            </a:r>
          </a:p>
        </p:txBody>
      </p:sp>
      <p:pic>
        <p:nvPicPr>
          <p:cNvPr id="65" name="Рисунок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60568" y="1536810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Автоматизация процесса подбора</a:t>
            </a:r>
          </a:p>
        </p:txBody>
      </p:sp>
      <p:pic>
        <p:nvPicPr>
          <p:cNvPr id="70" name="Рисунок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13185"/>
          <a:stretch>
            <a:fillRect/>
          </a:stretch>
        </p:blipFill>
        <p:spPr>
          <a:xfrm>
            <a:off x="4915507" y="3782037"/>
            <a:ext cx="379306" cy="279280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6" b="13126"/>
          <a:stretch>
            <a:fillRect/>
          </a:stretch>
        </p:blipFill>
        <p:spPr>
          <a:xfrm>
            <a:off x="1150557" y="1105364"/>
            <a:ext cx="379306" cy="279734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4915508" y="1098536"/>
            <a:ext cx="379305" cy="289609"/>
          </a:xfrm>
          <a:prstGeom prst="rect">
            <a:avLst/>
          </a:prstGeom>
        </p:spPr>
      </p:pic>
      <p:pic>
        <p:nvPicPr>
          <p:cNvPr id="92" name="Рисунок 9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68208" y="3774897"/>
            <a:ext cx="344005" cy="289609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4251" y="2456784"/>
            <a:ext cx="281819" cy="281819"/>
          </a:xfrm>
          <a:prstGeom prst="rect">
            <a:avLst/>
          </a:prstGeom>
        </p:spPr>
      </p:pic>
      <p:pic>
        <p:nvPicPr>
          <p:cNvPr id="100" name="Рисунок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3" y="1103921"/>
            <a:ext cx="281819" cy="281819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 b="16793"/>
          <a:stretch>
            <a:fillRect/>
          </a:stretch>
        </p:blipFill>
        <p:spPr>
          <a:xfrm>
            <a:off x="6783102" y="1103921"/>
            <a:ext cx="424331" cy="281819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8045295" y="4329248"/>
            <a:ext cx="1675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 err="1"/>
              <a:t>Брендирование</a:t>
            </a:r>
            <a:endParaRPr lang="ru-RU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313244" y="2913041"/>
            <a:ext cx="136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Расширенные опросы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029770" y="1533727"/>
            <a:ext cx="1471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База знаний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991683" y="2897589"/>
            <a:ext cx="1547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Магазин призов 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462509" y="2805256"/>
            <a:ext cx="1525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Управление целями (целеполагание)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181112" y="4144582"/>
            <a:ext cx="1628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Карта офиса и бронирование рабочих мест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36748" y="4236915"/>
            <a:ext cx="1576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Корпоративный университет</a:t>
            </a:r>
          </a:p>
        </p:txBody>
      </p:sp>
      <p:pic>
        <p:nvPicPr>
          <p:cNvPr id="130" name="Рисунок 1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>
          <a:xfrm>
            <a:off x="10598146" y="1107887"/>
            <a:ext cx="334316" cy="289609"/>
          </a:xfrm>
          <a:prstGeom prst="rect">
            <a:avLst/>
          </a:prstGeom>
        </p:spPr>
      </p:pic>
      <p:pic>
        <p:nvPicPr>
          <p:cNvPr id="132" name="Рисунок 1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2458227"/>
            <a:ext cx="279734" cy="279734"/>
          </a:xfrm>
          <a:prstGeom prst="rect">
            <a:avLst/>
          </a:prstGeom>
        </p:spPr>
      </p:pic>
      <p:pic>
        <p:nvPicPr>
          <p:cNvPr id="134" name="Рисунок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 b="6980"/>
          <a:stretch>
            <a:fillRect/>
          </a:stretch>
        </p:blipFill>
        <p:spPr>
          <a:xfrm>
            <a:off x="6827463" y="2451988"/>
            <a:ext cx="335608" cy="288760"/>
          </a:xfrm>
          <a:prstGeom prst="rect">
            <a:avLst/>
          </a:prstGeom>
        </p:spPr>
      </p:pic>
      <p:pic>
        <p:nvPicPr>
          <p:cNvPr id="136" name="Рисунок 1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4" b="8234"/>
          <a:stretch>
            <a:fillRect/>
          </a:stretch>
        </p:blipFill>
        <p:spPr>
          <a:xfrm>
            <a:off x="10596613" y="2456785"/>
            <a:ext cx="337383" cy="281820"/>
          </a:xfrm>
          <a:prstGeom prst="rect">
            <a:avLst/>
          </a:prstGeom>
        </p:spPr>
      </p:pic>
      <p:pic>
        <p:nvPicPr>
          <p:cNvPr id="138" name="Рисунок 1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425" y="3774897"/>
            <a:ext cx="289609" cy="289609"/>
          </a:xfrm>
          <a:prstGeom prst="rect">
            <a:avLst/>
          </a:prstGeom>
        </p:spPr>
      </p:pic>
      <p:pic>
        <p:nvPicPr>
          <p:cNvPr id="140" name="Рисунок 1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8305" y="3744265"/>
            <a:ext cx="333924" cy="333924"/>
          </a:xfrm>
          <a:prstGeom prst="rect">
            <a:avLst/>
          </a:prstGeom>
        </p:spPr>
      </p:pic>
      <p:pic>
        <p:nvPicPr>
          <p:cNvPr id="142" name="Рисунок 1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3332" y="3782037"/>
            <a:ext cx="279281" cy="279281"/>
          </a:xfrm>
          <a:prstGeom prst="rect">
            <a:avLst/>
          </a:prstGeom>
        </p:spPr>
      </p:pic>
      <p:sp>
        <p:nvSpPr>
          <p:cNvPr id="87" name="Скругленный прямоугольник 86"/>
          <p:cNvSpPr/>
          <p:nvPr/>
        </p:nvSpPr>
        <p:spPr>
          <a:xfrm>
            <a:off x="9920712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5" name="Скругленный прямоугольник 94"/>
          <p:cNvSpPr/>
          <p:nvPr/>
        </p:nvSpPr>
        <p:spPr>
          <a:xfrm>
            <a:off x="4260568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TextBox 106"/>
          <p:cNvSpPr txBox="1"/>
          <p:nvPr/>
        </p:nvSpPr>
        <p:spPr>
          <a:xfrm>
            <a:off x="10000408" y="5588882"/>
            <a:ext cx="1529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Мобильное приложение</a:t>
            </a:r>
          </a:p>
        </p:txBody>
      </p:sp>
      <p:pic>
        <p:nvPicPr>
          <p:cNvPr id="120" name="Рисунок 1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7" b="9877"/>
          <a:stretch>
            <a:fillRect/>
          </a:stretch>
        </p:blipFill>
        <p:spPr>
          <a:xfrm>
            <a:off x="10596613" y="5126864"/>
            <a:ext cx="340505" cy="273240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4285264" y="5681215"/>
            <a:ext cx="1639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Библиотека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9" name="Рисунок 9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b="4394"/>
          <a:stretch>
            <a:fillRect/>
          </a:stretch>
        </p:blipFill>
        <p:spPr>
          <a:xfrm>
            <a:off x="4952064" y="5126864"/>
            <a:ext cx="306191" cy="279280"/>
          </a:xfrm>
          <a:prstGeom prst="rect">
            <a:avLst/>
          </a:prstGeom>
        </p:spPr>
      </p:pic>
      <p:sp>
        <p:nvSpPr>
          <p:cNvPr id="85" name="Скругленный прямоугольник 84"/>
          <p:cNvSpPr/>
          <p:nvPr/>
        </p:nvSpPr>
        <p:spPr>
          <a:xfrm>
            <a:off x="2380637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TextBox 100"/>
          <p:cNvSpPr txBox="1"/>
          <p:nvPr/>
        </p:nvSpPr>
        <p:spPr>
          <a:xfrm>
            <a:off x="2436748" y="5404216"/>
            <a:ext cx="1576962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Гибкие настройки процессов и уведомлений</a:t>
            </a:r>
          </a:p>
        </p:txBody>
      </p:sp>
      <p:pic>
        <p:nvPicPr>
          <p:cNvPr id="124" name="Рисунок 1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425" y="5126864"/>
            <a:ext cx="289609" cy="289609"/>
          </a:xfrm>
          <a:prstGeom prst="rect">
            <a:avLst/>
          </a:prstGeom>
        </p:spPr>
      </p:pic>
      <p:sp>
        <p:nvSpPr>
          <p:cNvPr id="126" name="Скругленный прямоугольник 125"/>
          <p:cNvSpPr/>
          <p:nvPr/>
        </p:nvSpPr>
        <p:spPr>
          <a:xfrm>
            <a:off x="498305" y="5070440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7" name="TextBox 126"/>
          <p:cNvSpPr txBox="1"/>
          <p:nvPr/>
        </p:nvSpPr>
        <p:spPr>
          <a:xfrm>
            <a:off x="498305" y="5686771"/>
            <a:ext cx="168918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ИПР</a:t>
            </a:r>
          </a:p>
        </p:txBody>
      </p:sp>
      <p:pic>
        <p:nvPicPr>
          <p:cNvPr id="129" name="Рисунок 12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70895" y="5132420"/>
            <a:ext cx="344005" cy="289609"/>
          </a:xfrm>
          <a:prstGeom prst="rect">
            <a:avLst/>
          </a:prstGeom>
        </p:spPr>
      </p:pic>
      <p:sp>
        <p:nvSpPr>
          <p:cNvPr id="131" name="Скругленный прямоугольник 130"/>
          <p:cNvSpPr/>
          <p:nvPr/>
        </p:nvSpPr>
        <p:spPr>
          <a:xfrm>
            <a:off x="8038380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3" name="TextBox 132"/>
          <p:cNvSpPr txBox="1"/>
          <p:nvPr/>
        </p:nvSpPr>
        <p:spPr>
          <a:xfrm>
            <a:off x="8152976" y="2897589"/>
            <a:ext cx="145999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Отчеты и аналитика</a:t>
            </a:r>
          </a:p>
        </p:txBody>
      </p:sp>
      <p:pic>
        <p:nvPicPr>
          <p:cNvPr id="135" name="Рисунок 1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2" y="2456785"/>
            <a:ext cx="281820" cy="281820"/>
          </a:xfrm>
          <a:prstGeom prst="rect">
            <a:avLst/>
          </a:prstGeom>
        </p:spPr>
      </p:pic>
      <p:sp>
        <p:nvSpPr>
          <p:cNvPr id="137" name="Скругленный прямоугольник 136"/>
          <p:cNvSpPr/>
          <p:nvPr/>
        </p:nvSpPr>
        <p:spPr>
          <a:xfrm>
            <a:off x="9932364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9" name="TextBox 138"/>
          <p:cNvSpPr txBox="1"/>
          <p:nvPr/>
        </p:nvSpPr>
        <p:spPr>
          <a:xfrm>
            <a:off x="9939279" y="4236915"/>
            <a:ext cx="167535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/>
              <a:t>Wiki-</a:t>
            </a:r>
            <a:r>
              <a:rPr lang="ru-RU" sz="1200" dirty="0"/>
              <a:t>конструктор страниц</a:t>
            </a:r>
          </a:p>
        </p:txBody>
      </p:sp>
      <p:pic>
        <p:nvPicPr>
          <p:cNvPr id="141" name="Рисунок 14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3862" y="3738873"/>
            <a:ext cx="339316" cy="339316"/>
          </a:xfrm>
          <a:prstGeom prst="rect">
            <a:avLst/>
          </a:prstGeom>
        </p:spPr>
      </p:pic>
      <p:sp>
        <p:nvSpPr>
          <p:cNvPr id="143" name="Скругленный прямоугольник 142"/>
          <p:cNvSpPr/>
          <p:nvPr/>
        </p:nvSpPr>
        <p:spPr>
          <a:xfrm>
            <a:off x="2380637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5" name="TextBox 144"/>
          <p:cNvSpPr txBox="1"/>
          <p:nvPr/>
        </p:nvSpPr>
        <p:spPr>
          <a:xfrm>
            <a:off x="2437927" y="1435166"/>
            <a:ext cx="158348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46" name="Рисунок 14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1105364"/>
            <a:ext cx="279734" cy="279734"/>
          </a:xfrm>
          <a:prstGeom prst="rect">
            <a:avLst/>
          </a:prstGeom>
        </p:spPr>
      </p:pic>
      <p:sp>
        <p:nvSpPr>
          <p:cNvPr id="147" name="Скругленный прямоугольник 146"/>
          <p:cNvSpPr/>
          <p:nvPr/>
        </p:nvSpPr>
        <p:spPr>
          <a:xfrm>
            <a:off x="8038380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8" name="Рисунок 147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12471"/>
          <a:stretch>
            <a:fillRect/>
          </a:stretch>
        </p:blipFill>
        <p:spPr>
          <a:xfrm>
            <a:off x="8705235" y="5137056"/>
            <a:ext cx="372397" cy="279417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8089518" y="5681215"/>
            <a:ext cx="15869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dirty="0"/>
              <a:t>Helpdesk</a:t>
            </a:r>
            <a:endParaRPr lang="ru-RU" sz="1200" dirty="0"/>
          </a:p>
        </p:txBody>
      </p:sp>
      <p:sp>
        <p:nvSpPr>
          <p:cNvPr id="150" name="Скругленный прямоугольник 149"/>
          <p:cNvSpPr/>
          <p:nvPr/>
        </p:nvSpPr>
        <p:spPr>
          <a:xfrm>
            <a:off x="6150675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1" name="TextBox 150"/>
          <p:cNvSpPr txBox="1"/>
          <p:nvPr/>
        </p:nvSpPr>
        <p:spPr>
          <a:xfrm>
            <a:off x="6181112" y="5588882"/>
            <a:ext cx="162831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Планирование отпусков</a:t>
            </a:r>
          </a:p>
        </p:txBody>
      </p:sp>
      <p:pic>
        <p:nvPicPr>
          <p:cNvPr id="152" name="Рисунок 15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7463" y="5134004"/>
            <a:ext cx="282545" cy="282545"/>
          </a:xfrm>
          <a:prstGeom prst="rect">
            <a:avLst/>
          </a:prstGeom>
        </p:spPr>
      </p:pic>
      <p:pic>
        <p:nvPicPr>
          <p:cNvPr id="78" name="Рисунок 7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68208" y="5134004"/>
            <a:ext cx="344005" cy="289609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433489" y="1595031"/>
            <a:ext cx="1595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Управление эффективностью</a:t>
            </a:r>
          </a:p>
        </p:txBody>
      </p:sp>
      <p:pic>
        <p:nvPicPr>
          <p:cNvPr id="89" name="Рисунок 8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" b="1442"/>
          <a:stretch>
            <a:fillRect/>
          </a:stretch>
        </p:blipFill>
        <p:spPr>
          <a:xfrm>
            <a:off x="1150557" y="2451988"/>
            <a:ext cx="379306" cy="36837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4837918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База знаний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Создание статей с помощью конструктора </a:t>
            </a:r>
            <a:r>
              <a:rPr lang="ru-RU" sz="1600" dirty="0" err="1"/>
              <a:t>сниппетов</a:t>
            </a:r>
            <a:endParaRPr lang="ru-R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Есть пространства (для проектных групп, по сообществам, подразделениям)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Расширенный поиск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Обязательность к ознакомлению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Версионность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Мобильное приложение</a:t>
            </a:r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«ХАЙХАБ»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10743" t="-1" r="2178" b="59608"/>
          <a:stretch>
            <a:fillRect/>
          </a:stretch>
        </p:blipFill>
        <p:spPr>
          <a:xfrm>
            <a:off x="5546564" y="771865"/>
            <a:ext cx="6443326" cy="2310969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t="38789" r="21389"/>
          <a:stretch>
            <a:fillRect/>
          </a:stretch>
        </p:blipFill>
        <p:spPr>
          <a:xfrm>
            <a:off x="6096000" y="2959294"/>
            <a:ext cx="5680227" cy="3419825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4672762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Оценка персонала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Анализ компетенций, эффективности, профессиональный рост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Настройка критериев (компетенций) из шаблонов или добавление своих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Анкетирование, опросы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Определение точек развития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Гибкая настройка по отделам и пользователям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Выгрузка отчетов</a:t>
            </a:r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4389" t="4839" r="1165" b="6872"/>
          <a:stretch>
            <a:fillRect/>
          </a:stretch>
        </p:blipFill>
        <p:spPr>
          <a:xfrm>
            <a:off x="7024255" y="3992323"/>
            <a:ext cx="4984059" cy="247815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1121" t="1769" r="3515"/>
          <a:stretch>
            <a:fillRect/>
          </a:stretch>
        </p:blipFill>
        <p:spPr>
          <a:xfrm>
            <a:off x="7024256" y="224057"/>
            <a:ext cx="4984058" cy="2994253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994" t="2498" r="1189" b="2630"/>
          <a:stretch>
            <a:fillRect/>
          </a:stretch>
        </p:blipFill>
        <p:spPr>
          <a:xfrm>
            <a:off x="5756601" y="2031395"/>
            <a:ext cx="5149515" cy="2994253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«ХАЙХАБ»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848913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План развития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План развития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Постановка целей и задач себе и подчиненным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Привязка целей к компетенциям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Отслеживание динамики развития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Связь с оценкой персонала - определение зон роста</a:t>
            </a:r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722" t="1932" r="1538" b="3418"/>
          <a:stretch>
            <a:fillRect/>
          </a:stretch>
        </p:blipFill>
        <p:spPr>
          <a:xfrm>
            <a:off x="6169152" y="3490527"/>
            <a:ext cx="5246370" cy="2788920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l="2580" t="1246" r="1149" b="1507"/>
          <a:stretch>
            <a:fillRect/>
          </a:stretch>
        </p:blipFill>
        <p:spPr>
          <a:xfrm>
            <a:off x="6704384" y="578553"/>
            <a:ext cx="5196501" cy="3038337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«ХАЙХАБ»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830661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KPI</a:t>
            </a:r>
            <a:endParaRPr lang="ru-RU" b="1" dirty="0">
              <a:solidFill>
                <a:schemeClr val="accent1"/>
              </a:solidFill>
            </a:endParaRP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b="1" dirty="0"/>
              <a:t>Матрица с правилами расчёта</a:t>
            </a:r>
            <a:r>
              <a:rPr lang="ru-RU" sz="1600" dirty="0"/>
              <a:t>: </a:t>
            </a:r>
            <a:r>
              <a:rPr lang="ru-RU" sz="1400" dirty="0"/>
              <a:t>На основе этой матрицы происходит расчет суммарного KPI. Матрица создается на каждый отдел, а на каждую должность можно выставить показатели вручную.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b="1" dirty="0"/>
              <a:t>Настройка внутреннего календаря </a:t>
            </a:r>
            <a:r>
              <a:rPr lang="ru-RU" sz="1600" dirty="0"/>
              <a:t>— </a:t>
            </a:r>
            <a:r>
              <a:rPr lang="ru-RU" sz="1400" dirty="0"/>
              <a:t>расчёт KPI произойдёт с учётом указанных данных.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b="1" dirty="0"/>
              <a:t>Периодичность </a:t>
            </a:r>
            <a:r>
              <a:rPr lang="en-US" sz="1600" b="1" dirty="0"/>
              <a:t>KPI</a:t>
            </a:r>
            <a:r>
              <a:rPr lang="ru-RU" sz="1600" b="1" dirty="0"/>
              <a:t>.</a:t>
            </a:r>
            <a:r>
              <a:rPr lang="ru-RU" sz="1600" dirty="0"/>
              <a:t> </a:t>
            </a:r>
            <a:r>
              <a:rPr lang="ru-RU" sz="1400" dirty="0"/>
              <a:t>Для каждого показателя эффективности есть возможность выставить периодичность актуальности (месяц, квартал, полгода или год).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b="1" dirty="0"/>
              <a:t>Выгрузка результатов в </a:t>
            </a:r>
            <a:r>
              <a:rPr lang="en-US" sz="1600" b="1" dirty="0"/>
              <a:t>Excel</a:t>
            </a:r>
            <a:r>
              <a:rPr lang="ru-RU" sz="1600" b="1" dirty="0"/>
              <a:t>. </a:t>
            </a:r>
            <a:r>
              <a:rPr lang="ru-RU" sz="1400" dirty="0"/>
              <a:t>Результаты выполнения показателей KPI можно выгрузить в </a:t>
            </a:r>
            <a:r>
              <a:rPr lang="ru-RU" sz="1400" dirty="0" err="1"/>
              <a:t>Excel</a:t>
            </a:r>
            <a:r>
              <a:rPr lang="ru-RU" sz="1400" dirty="0"/>
              <a:t> — по сотруднику или по отделу.</a:t>
            </a:r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1519" t="4299" r="1354" b="3027"/>
          <a:stretch>
            <a:fillRect/>
          </a:stretch>
        </p:blipFill>
        <p:spPr>
          <a:xfrm>
            <a:off x="6701051" y="771865"/>
            <a:ext cx="4995966" cy="2224585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1256" t="2332" r="1256" b="2464"/>
          <a:stretch>
            <a:fillRect/>
          </a:stretch>
        </p:blipFill>
        <p:spPr>
          <a:xfrm>
            <a:off x="6701051" y="3301860"/>
            <a:ext cx="4995967" cy="3077259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«ХАЙХАБ»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880581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Табель учета рабочего времени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Визуализация графика по отделам и по сотрудникам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Унифицированная представление таблицы по форме </a:t>
            </a:r>
            <a:r>
              <a:rPr lang="ru-RU" sz="1600" dirty="0" err="1"/>
              <a:t>N</a:t>
            </a:r>
            <a:r>
              <a:rPr lang="ru-RU" sz="1600" dirty="0"/>
              <a:t> Т-13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Агрегированная выгрузка по часам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Интеграция СКУД</a:t>
            </a:r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«ХАЙХАБ»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975" t="2069" r="1036" b="2190"/>
          <a:stretch>
            <a:fillRect/>
          </a:stretch>
        </p:blipFill>
        <p:spPr>
          <a:xfrm>
            <a:off x="5712470" y="1723571"/>
            <a:ext cx="6210231" cy="3410857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177030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Тестирование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Формирование тестов и анкет в конструкторе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Таргетинг</a:t>
            </a:r>
            <a:r>
              <a:rPr lang="ru-RU" sz="1600" dirty="0"/>
              <a:t>: гибкая настройка под разные группы пользователей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Доступно в мобильном приложении</a:t>
            </a:r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«ХАЙХАБ»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183" t="2082" r="725" b="1807"/>
          <a:stretch>
            <a:fillRect/>
          </a:stretch>
        </p:blipFill>
        <p:spPr>
          <a:xfrm>
            <a:off x="5208385" y="1759731"/>
            <a:ext cx="6746241" cy="3338538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2" y="1197707"/>
            <a:ext cx="5062856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Компетенции и должности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Создание компетенции и добавление индикаторов к 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Добавление веса к индикатору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Связка компетенций с ИПР и оценкой сотрудника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Описание должности и должностных инструкций, привязка компетенций к должностям</a:t>
            </a:r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«ХАЙХАБ»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456" t="702" r="1982" b="2862"/>
          <a:stretch>
            <a:fillRect/>
          </a:stretch>
        </p:blipFill>
        <p:spPr>
          <a:xfrm>
            <a:off x="7480560" y="296160"/>
            <a:ext cx="4405766" cy="409081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2772" t="2520" r="1201" b="-1"/>
          <a:stretch>
            <a:fillRect/>
          </a:stretch>
        </p:blipFill>
        <p:spPr>
          <a:xfrm>
            <a:off x="5956736" y="3547162"/>
            <a:ext cx="5378451" cy="3014678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2" y="1197707"/>
            <a:ext cx="3834131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Библиотека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Корпоративные книги с возможностью поиска и добавления на свою полку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Есть идея: улучшенный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Скрипты: создание скриптов для коммуникаций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Обратная связь: отзывы о коллегах и сотрудниках</a:t>
            </a:r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 «ХАЙХАБ»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l="1412" t="1393" r="3047" b="3149"/>
          <a:stretch>
            <a:fillRect/>
          </a:stretch>
        </p:blipFill>
        <p:spPr>
          <a:xfrm>
            <a:off x="4622670" y="1024016"/>
            <a:ext cx="4799129" cy="2479313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1774" t="1880" r="1338" b="1894"/>
          <a:stretch>
            <a:fillRect/>
          </a:stretch>
        </p:blipFill>
        <p:spPr>
          <a:xfrm>
            <a:off x="4622670" y="3755480"/>
            <a:ext cx="4140736" cy="2511478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/>
          <a:srcRect l="1558" t="5930" r="1553" b="3238"/>
          <a:stretch>
            <a:fillRect/>
          </a:stretch>
        </p:blipFill>
        <p:spPr>
          <a:xfrm>
            <a:off x="8499624" y="4358689"/>
            <a:ext cx="3522588" cy="2203151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1965" t="2047" b="5893"/>
          <a:stretch>
            <a:fillRect/>
          </a:stretch>
        </p:blipFill>
        <p:spPr>
          <a:xfrm>
            <a:off x="8392824" y="771865"/>
            <a:ext cx="3635724" cy="3232908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6721743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chemeClr val="accent1"/>
                </a:solidFill>
              </a:rPr>
              <a:t>Рекрутинг</a:t>
            </a:r>
            <a:endParaRPr lang="ru-RU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/>
              <a:t>Создание и согласование заявки на вакансию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/>
              <a:t>Вакансии: список просмотра вакансий, ожидающих утверждения, выгрузка на </a:t>
            </a:r>
            <a:r>
              <a:rPr lang="ru-RU" sz="1400" dirty="0" err="1"/>
              <a:t>джобборды</a:t>
            </a:r>
            <a:r>
              <a:rPr lang="ru-RU" sz="1400" dirty="0"/>
              <a:t> (интеграции с </a:t>
            </a:r>
            <a:r>
              <a:rPr lang="en-US" sz="1400" dirty="0" err="1"/>
              <a:t>hh</a:t>
            </a:r>
            <a:r>
              <a:rPr lang="ru-RU" sz="1400" dirty="0"/>
              <a:t>, </a:t>
            </a:r>
            <a:r>
              <a:rPr lang="ru-RU" sz="1400" dirty="0" err="1"/>
              <a:t>авито</a:t>
            </a:r>
            <a:r>
              <a:rPr lang="ru-RU" sz="1400" dirty="0"/>
              <a:t> и </a:t>
            </a:r>
            <a:r>
              <a:rPr lang="ru-RU" sz="1400" dirty="0" err="1"/>
              <a:t>др</a:t>
            </a:r>
            <a:r>
              <a:rPr lang="ru-RU" sz="1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/>
              <a:t>Отклики с </a:t>
            </a:r>
            <a:r>
              <a:rPr lang="ru-RU" sz="1400" dirty="0" err="1"/>
              <a:t>джоббордов</a:t>
            </a:r>
            <a:r>
              <a:rPr lang="ru-RU" sz="1400" dirty="0"/>
              <a:t> попадают в систему, формируется воронка найма. Можно назначить собеседование после отклика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/>
              <a:t>Карточка кандидата, удобное редактирование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/>
              <a:t>Согласованного кандидата можно направить на </a:t>
            </a:r>
            <a:r>
              <a:rPr lang="ru-RU" sz="1400" dirty="0" err="1"/>
              <a:t>онбординг</a:t>
            </a:r>
            <a:endParaRPr lang="ru-RU" sz="1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5324"/>
          <a:stretch>
            <a:fillRect/>
          </a:stretch>
        </p:blipFill>
        <p:spPr>
          <a:xfrm>
            <a:off x="7370567" y="253365"/>
            <a:ext cx="4616514" cy="5427228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" t="13333" r="3178" b="50000"/>
          <a:stretch>
            <a:fillRect/>
          </a:stretch>
        </p:blipFill>
        <p:spPr>
          <a:xfrm>
            <a:off x="4890090" y="4186088"/>
            <a:ext cx="6721744" cy="2354751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6" y="4067913"/>
            <a:ext cx="4671533" cy="271238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ПЛАНЫ НА РАЗВИТИЕ «ХАЙХАБ»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4984" y="1688118"/>
            <a:ext cx="11769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ЭЦП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62865" y="1666226"/>
            <a:ext cx="3548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Целеполагание, Отчеты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984" y="2655718"/>
            <a:ext cx="3633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Мобильное приложение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62865" y="2943747"/>
            <a:ext cx="2678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LMS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4984" y="2108241"/>
            <a:ext cx="30486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УНЭП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62865" y="2071219"/>
            <a:ext cx="58276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Индивидуальные и коллективные цели, настройка взаимосвязи с другими модулями </a:t>
            </a:r>
            <a:r>
              <a:rPr lang="ru-RU" sz="1600" dirty="0" err="1"/>
              <a:t>ХайХаб</a:t>
            </a:r>
            <a:endParaRPr lang="ru-RU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94984" y="3055828"/>
            <a:ext cx="4331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уже доступна База знаний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62865" y="3343857"/>
            <a:ext cx="649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Создание курса, назначение задачи на прохождение и отслеживание результатов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СЛАБЫЕ МЕСТА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1341" y="1070578"/>
            <a:ext cx="590211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400" dirty="0"/>
              <a:t>Некоторые решения в «Цифре» (Геймификация (магазин), планирование отпусков, адаптация) есть только на стендах клиента (возможно, нет готовых решений, хотя говорят, что всё готово)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400" dirty="0"/>
              <a:t>Нет полезных сервисов в «Цифре»: бронирование переговорных, бронирование </a:t>
            </a:r>
            <a:r>
              <a:rPr lang="ru-RU" sz="1400" dirty="0" err="1"/>
              <a:t>раб.мест</a:t>
            </a:r>
            <a:r>
              <a:rPr lang="ru-RU" sz="1400" dirty="0"/>
              <a:t>, карта офиса, объявления, брендирование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400" dirty="0"/>
              <a:t>В продуктах, кроме тех, что включены в «Цифру» плохой дизайн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400" dirty="0"/>
              <a:t>Все решения достаточно стандартны, есть аналоги на рынке. Мало свежих идей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400" dirty="0" err="1"/>
              <a:t>ХайХаб</a:t>
            </a:r>
            <a:r>
              <a:rPr lang="ru-RU" sz="1400" dirty="0"/>
              <a:t>, Цифра —  ПОКА мало внедрений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400" dirty="0"/>
              <a:t>Плохая адаптивная версия (кривая верстка, не все страницы адаптивны, хотя заявляют что все)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400" dirty="0"/>
              <a:t>Неудобная работа с новостями (как в старом блоке новостей в Б24)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400" dirty="0"/>
              <a:t>«Сырой» модуль адаптации (процесс по верхам и визуально собрал «криво»)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400" b="1" dirty="0"/>
              <a:t>Концепция </a:t>
            </a:r>
            <a:r>
              <a:rPr lang="ru-RU" sz="1400" b="1" dirty="0" err="1"/>
              <a:t>корп.портала</a:t>
            </a:r>
            <a:r>
              <a:rPr lang="ru-RU" sz="1400" b="1" dirty="0"/>
              <a:t> как у </a:t>
            </a:r>
            <a:r>
              <a:rPr lang="en-US" sz="1400" b="1" dirty="0"/>
              <a:t>K-Team</a:t>
            </a:r>
            <a:endParaRPr lang="ru-RU" sz="1400" b="1" dirty="0"/>
          </a:p>
          <a:p>
            <a:pPr>
              <a:spcAft>
                <a:spcPts val="1200"/>
              </a:spcAft>
            </a:pPr>
            <a:endParaRPr lang="ru-RU" sz="1600" dirty="0"/>
          </a:p>
          <a:p>
            <a:pPr>
              <a:spcAft>
                <a:spcPts val="1200"/>
              </a:spcAft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333460" y="1063455"/>
            <a:ext cx="571322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Поработать над дизайном / версткой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Сделать скидки (отдельный тариф) для сегмента </a:t>
            </a:r>
            <a:r>
              <a:rPr lang="en-US" sz="1600" dirty="0"/>
              <a:t>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Подумать в сторону своего мобильного приложения с уведомлениями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Улучшить удобство работы с контентом (конструктор, удобный редактор и </a:t>
            </a:r>
            <a:r>
              <a:rPr lang="ru-RU" sz="1600" dirty="0" err="1"/>
              <a:t>пр</a:t>
            </a:r>
            <a:r>
              <a:rPr lang="ru-RU" sz="1600" dirty="0"/>
              <a:t>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1600" dirty="0"/>
              <a:t>Объединять наши готовые модули, на </a:t>
            </a:r>
            <a:r>
              <a:rPr lang="ru-RU" sz="1600" dirty="0" err="1"/>
              <a:t>демо</a:t>
            </a:r>
            <a:r>
              <a:rPr lang="ru-RU" sz="1600" dirty="0"/>
              <a:t> показывать как единую систему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sz="1600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ru-RU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516555" y="796674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НАШИ ПРИЕМУЩЕСТВА / ТОЧКИ РОСТА</a:t>
            </a:r>
          </a:p>
        </p:txBody>
      </p:sp>
    </p:spTree>
    <p:extLst>
      <p:ext uri="{BB962C8B-B14F-4D97-AF65-F5344CB8AC3E}">
        <p14:creationId xmlns:p14="http://schemas.microsoft.com/office/powerpoint/2010/main" val="24987570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5535809"/>
            <a:ext cx="12192000" cy="550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СТОИМОСТЬ «ЦИФРА»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50477" y="1599372"/>
            <a:ext cx="499901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490 000 руб. </a:t>
            </a:r>
          </a:p>
          <a:p>
            <a:r>
              <a:rPr lang="ru-RU" dirty="0"/>
              <a:t>Лицензия </a:t>
            </a:r>
            <a:r>
              <a:rPr lang="en-US" dirty="0" err="1"/>
              <a:t>mcart</a:t>
            </a:r>
            <a:r>
              <a:rPr lang="en-US" dirty="0"/>
              <a:t> </a:t>
            </a:r>
            <a:r>
              <a:rPr lang="ru-RU" dirty="0"/>
              <a:t>на 500 сотрудников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72089" y="6301202"/>
            <a:ext cx="75510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*</a:t>
            </a:r>
            <a:r>
              <a:rPr lang="ru-RU" sz="1600" dirty="0"/>
              <a:t>По партнерской программе нет информации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4983" y="1140817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Облако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4983" y="1600646"/>
            <a:ext cx="451592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accent1"/>
                </a:solidFill>
              </a:rPr>
              <a:t>Бесплатно</a:t>
            </a:r>
            <a:r>
              <a:rPr lang="ru-RU" dirty="0"/>
              <a:t>  </a:t>
            </a:r>
          </a:p>
          <a:p>
            <a:pPr marL="0" indent="0">
              <a:buNone/>
            </a:pPr>
            <a:r>
              <a:rPr lang="ru-RU" sz="1600" dirty="0"/>
              <a:t>до 10 юзеров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800" dirty="0">
                <a:solidFill>
                  <a:schemeClr val="accent1"/>
                </a:solidFill>
              </a:rPr>
              <a:t>4.900 руб. 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sz="1600" dirty="0"/>
              <a:t>до 100 юзеров 250МБ диска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800" dirty="0">
                <a:solidFill>
                  <a:schemeClr val="accent1"/>
                </a:solidFill>
              </a:rPr>
              <a:t>9.900 руб. 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sz="1600" dirty="0"/>
              <a:t>до 500 юзеров, 1Гб диска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800" dirty="0">
                <a:solidFill>
                  <a:schemeClr val="accent1"/>
                </a:solidFill>
              </a:rPr>
              <a:t>19.900 руб.  </a:t>
            </a:r>
          </a:p>
          <a:p>
            <a:pPr marL="0" indent="0">
              <a:buNone/>
            </a:pPr>
            <a:r>
              <a:rPr lang="ru-RU" sz="1600" dirty="0"/>
              <a:t>более 500 юзеров, 10Гб диска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50477" y="2996545"/>
            <a:ext cx="6472646" cy="226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Продление не обязательное, если не нужны доработки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Нестандартные интеграции оцениваются отдельно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Около 40 внедрений (не продукта, а у компании)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Среднее время запуска 1 проекта – месяц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Внедрение на сервере клиента — 175 000 (50ч)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Внедрение на сервере </a:t>
            </a:r>
            <a:r>
              <a:rPr lang="ru-RU" sz="1600" dirty="0" err="1"/>
              <a:t>мсарт</a:t>
            </a:r>
            <a:r>
              <a:rPr lang="ru-RU" sz="1600" dirty="0"/>
              <a:t> — бесплатно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22769" y="2488814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Покупка лицензии Битрикс24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50477" y="2442785"/>
            <a:ext cx="37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50477" y="1140817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Коробочная версия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4983" y="5626306"/>
            <a:ext cx="900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Продление коробочной версии 50% от базовой цены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5535809"/>
            <a:ext cx="12192000" cy="550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СТОИМОСТЬ «ХАЙХАБ»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50477" y="1600646"/>
            <a:ext cx="499901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590 000 руб. </a:t>
            </a:r>
          </a:p>
          <a:p>
            <a:r>
              <a:rPr lang="ru-RU" sz="1800" dirty="0"/>
              <a:t>Стоимость на год на 1000 человек, </a:t>
            </a:r>
            <a:r>
              <a:rPr lang="ru-RU" sz="1600" dirty="0"/>
              <a:t>размещение на сервере</a:t>
            </a:r>
            <a:endParaRPr lang="ru-RU" sz="1800" dirty="0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4983" y="1140817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Облако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4983" y="1600646"/>
            <a:ext cx="451592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accent1"/>
                </a:solidFill>
              </a:rPr>
              <a:t>Бесплатно</a:t>
            </a:r>
            <a:r>
              <a:rPr lang="ru-RU" dirty="0"/>
              <a:t>  </a:t>
            </a:r>
          </a:p>
          <a:p>
            <a:pPr marL="0" indent="0">
              <a:buNone/>
            </a:pPr>
            <a:r>
              <a:rPr lang="ru-RU" sz="1600" dirty="0"/>
              <a:t>до 10 юзеров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800" dirty="0">
                <a:solidFill>
                  <a:schemeClr val="accent1"/>
                </a:solidFill>
              </a:rPr>
              <a:t>4.900 руб. 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sz="1600" dirty="0"/>
              <a:t>до 100 юзеров 250МБ диска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800" dirty="0">
                <a:solidFill>
                  <a:schemeClr val="accent1"/>
                </a:solidFill>
              </a:rPr>
              <a:t>9.900 руб. 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sz="1600" dirty="0"/>
              <a:t>до 500 юзеров, 1Гб диска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800" dirty="0">
                <a:solidFill>
                  <a:schemeClr val="accent1"/>
                </a:solidFill>
              </a:rPr>
              <a:t>19.900 руб.  </a:t>
            </a:r>
          </a:p>
          <a:p>
            <a:pPr marL="0" indent="0">
              <a:buNone/>
            </a:pPr>
            <a:r>
              <a:rPr lang="ru-RU" sz="1600" dirty="0"/>
              <a:t>более 500 юзеров, 10Гб диска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4983" y="5626306"/>
            <a:ext cx="10954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Продление коробочной версии </a:t>
            </a:r>
            <a:r>
              <a:rPr lang="ru-RU" dirty="0">
                <a:solidFill>
                  <a:schemeClr val="bg1"/>
                </a:solidFill>
              </a:rPr>
              <a:t>30</a:t>
            </a:r>
            <a:r>
              <a:rPr lang="ru-RU" sz="1800" dirty="0">
                <a:solidFill>
                  <a:schemeClr val="bg1"/>
                </a:solidFill>
              </a:rPr>
              <a:t>% при покупке или продлении лицензии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50477" y="1140817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Коробочная версия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36" y="429900"/>
            <a:ext cx="1921301" cy="372061"/>
          </a:xfrm>
          <a:prstGeom prst="rect">
            <a:avLst/>
          </a:prstGeom>
        </p:spPr>
      </p:pic>
      <p:sp>
        <p:nvSpPr>
          <p:cNvPr id="15" name="Текст 2"/>
          <p:cNvSpPr txBox="1"/>
          <p:nvPr/>
        </p:nvSpPr>
        <p:spPr>
          <a:xfrm>
            <a:off x="494983" y="1263673"/>
            <a:ext cx="5455244" cy="21653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«</a:t>
            </a:r>
            <a:r>
              <a:rPr lang="en-US" sz="1800" dirty="0"/>
              <a:t>HR Box</a:t>
            </a:r>
            <a:r>
              <a:rPr lang="ru-RU" sz="1800" dirty="0"/>
              <a:t>» - IT-решение для автоматизации процессов управления персоналом</a:t>
            </a:r>
            <a:endParaRPr lang="en-US" sz="1800" dirty="0"/>
          </a:p>
          <a:p>
            <a:r>
              <a:rPr lang="ru-RU" sz="1800" dirty="0"/>
              <a:t>В основном упор на обучение пользователей: создание курсов, гибкое тестирование, просмотр отчетов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4983" y="2945230"/>
            <a:ext cx="56010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Системный шрифт, обычный"/>
              <a:buChar char="＋"/>
            </a:pPr>
            <a:r>
              <a:rPr lang="ru-RU" sz="1600" dirty="0"/>
              <a:t>Облачное решение</a:t>
            </a:r>
          </a:p>
          <a:p>
            <a:pPr marL="285750" indent="-285750">
              <a:buClr>
                <a:schemeClr val="accent1"/>
              </a:buClr>
              <a:buFont typeface="Системный шрифт, обычный"/>
              <a:buChar char="＋"/>
            </a:pPr>
            <a:r>
              <a:rPr lang="en-US" sz="1600" dirty="0"/>
              <a:t>On-premise</a:t>
            </a:r>
            <a:endParaRPr lang="ru-RU" sz="1600" dirty="0"/>
          </a:p>
          <a:p>
            <a:pPr>
              <a:buClr>
                <a:schemeClr val="accent1"/>
              </a:buClr>
            </a:pPr>
            <a:endParaRPr lang="ru-RU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ru-RU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О ПРОДУКТЕ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5" r="7772"/>
          <a:stretch>
            <a:fillRect/>
          </a:stretch>
        </p:blipFill>
        <p:spPr>
          <a:xfrm>
            <a:off x="6262028" y="1263673"/>
            <a:ext cx="5595010" cy="3587107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Скругленный прямоугольник 79"/>
          <p:cNvSpPr/>
          <p:nvPr/>
        </p:nvSpPr>
        <p:spPr>
          <a:xfrm>
            <a:off x="544749" y="5045531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5" name="Скругленный прямоугольник 114"/>
          <p:cNvSpPr/>
          <p:nvPr/>
        </p:nvSpPr>
        <p:spPr>
          <a:xfrm>
            <a:off x="9920712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6" name="Скругленный прямоугольник 115"/>
          <p:cNvSpPr/>
          <p:nvPr/>
        </p:nvSpPr>
        <p:spPr>
          <a:xfrm>
            <a:off x="9920712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Скругленный прямоугольник 79"/>
          <p:cNvSpPr/>
          <p:nvPr/>
        </p:nvSpPr>
        <p:spPr>
          <a:xfrm>
            <a:off x="2380637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Скругленный прямоугольник 80"/>
          <p:cNvSpPr/>
          <p:nvPr/>
        </p:nvSpPr>
        <p:spPr>
          <a:xfrm>
            <a:off x="6150675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Скругленный прямоугольник 81"/>
          <p:cNvSpPr/>
          <p:nvPr/>
        </p:nvSpPr>
        <p:spPr>
          <a:xfrm>
            <a:off x="2380637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Скругленный прямоугольник 82"/>
          <p:cNvSpPr/>
          <p:nvPr/>
        </p:nvSpPr>
        <p:spPr>
          <a:xfrm>
            <a:off x="8038380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Скругленный прямоугольник 71"/>
          <p:cNvSpPr/>
          <p:nvPr/>
        </p:nvSpPr>
        <p:spPr>
          <a:xfrm>
            <a:off x="6150675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Скругленный прямоугольник 72"/>
          <p:cNvSpPr/>
          <p:nvPr/>
        </p:nvSpPr>
        <p:spPr>
          <a:xfrm>
            <a:off x="8038380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4" name="Скругленный прямоугольник 73"/>
          <p:cNvSpPr/>
          <p:nvPr/>
        </p:nvSpPr>
        <p:spPr>
          <a:xfrm>
            <a:off x="495618" y="3712917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Скругленный прямоугольник 74"/>
          <p:cNvSpPr/>
          <p:nvPr/>
        </p:nvSpPr>
        <p:spPr>
          <a:xfrm>
            <a:off x="4260568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Скругленный прямоугольник 75"/>
          <p:cNvSpPr/>
          <p:nvPr/>
        </p:nvSpPr>
        <p:spPr>
          <a:xfrm>
            <a:off x="49561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426056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Скругленный прямоугольник 78"/>
          <p:cNvSpPr/>
          <p:nvPr/>
        </p:nvSpPr>
        <p:spPr>
          <a:xfrm>
            <a:off x="6150675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426056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9561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48088" y="1536810"/>
            <a:ext cx="1584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Корпоративный 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портал с ЛК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80664" y="1536810"/>
            <a:ext cx="162920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Адаптация новых сотрудников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1018" y="1629143"/>
            <a:ext cx="154390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Оценка 360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5618" y="4236915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Система обучения (</a:t>
            </a:r>
            <a:r>
              <a:rPr lang="en-US" sz="1200" dirty="0">
                <a:solidFill>
                  <a:schemeClr val="bg1"/>
                </a:solidFill>
              </a:rPr>
              <a:t>LMS</a:t>
            </a:r>
            <a:r>
              <a:rPr lang="ru-RU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77556" y="4329248"/>
            <a:ext cx="16552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 err="1">
                <a:solidFill>
                  <a:schemeClr val="bg1"/>
                </a:solidFill>
              </a:rPr>
              <a:t>Геймификация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24480" y="2897589"/>
            <a:ext cx="156136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Заявки и процессы</a:t>
            </a:r>
          </a:p>
        </p:txBody>
      </p:sp>
      <p:sp>
        <p:nvSpPr>
          <p:cNvPr id="47" name="Заголовок 4"/>
          <p:cNvSpPr txBox="1"/>
          <p:nvPr/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РЕШЕНИЯ</a:t>
            </a:r>
          </a:p>
        </p:txBody>
      </p:sp>
      <p:pic>
        <p:nvPicPr>
          <p:cNvPr id="65" name="Рисунок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60568" y="1536810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Автоматизация процесса подбора</a:t>
            </a:r>
          </a:p>
        </p:txBody>
      </p:sp>
      <p:pic>
        <p:nvPicPr>
          <p:cNvPr id="70" name="Рисунок 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6" b="13115"/>
          <a:stretch>
            <a:fillRect/>
          </a:stretch>
        </p:blipFill>
        <p:spPr>
          <a:xfrm>
            <a:off x="4915507" y="3782037"/>
            <a:ext cx="379306" cy="279280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2" b="11399"/>
          <a:stretch>
            <a:fillRect/>
          </a:stretch>
        </p:blipFill>
        <p:spPr>
          <a:xfrm>
            <a:off x="1150557" y="1105364"/>
            <a:ext cx="379306" cy="279734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4915508" y="1098536"/>
            <a:ext cx="379305" cy="289609"/>
          </a:xfrm>
          <a:prstGeom prst="rect">
            <a:avLst/>
          </a:prstGeom>
        </p:spPr>
      </p:pic>
      <p:pic>
        <p:nvPicPr>
          <p:cNvPr id="92" name="Рисунок 9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8000"/>
          <a:stretch>
            <a:fillRect/>
          </a:stretch>
        </p:blipFill>
        <p:spPr>
          <a:xfrm>
            <a:off x="1168208" y="3774897"/>
            <a:ext cx="344005" cy="289609"/>
          </a:xfrm>
          <a:prstGeom prst="rect">
            <a:avLst/>
          </a:prstGeom>
        </p:spPr>
      </p:pic>
      <p:pic>
        <p:nvPicPr>
          <p:cNvPr id="94" name="Рисунок 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" b="1442"/>
          <a:stretch>
            <a:fillRect/>
          </a:stretch>
        </p:blipFill>
        <p:spPr>
          <a:xfrm>
            <a:off x="1150557" y="2451987"/>
            <a:ext cx="379306" cy="368370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51" y="2456784"/>
            <a:ext cx="281819" cy="281819"/>
          </a:xfrm>
          <a:prstGeom prst="rect">
            <a:avLst/>
          </a:prstGeom>
        </p:spPr>
      </p:pic>
      <p:pic>
        <p:nvPicPr>
          <p:cNvPr id="100" name="Рисунок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63" y="1103921"/>
            <a:ext cx="281819" cy="281819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8" b="16518"/>
          <a:stretch>
            <a:fillRect/>
          </a:stretch>
        </p:blipFill>
        <p:spPr>
          <a:xfrm>
            <a:off x="6783102" y="1103921"/>
            <a:ext cx="424331" cy="281819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8045295" y="4329248"/>
            <a:ext cx="1675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 err="1">
                <a:solidFill>
                  <a:schemeClr val="bg1"/>
                </a:solidFill>
              </a:rPr>
              <a:t>Брендирование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145586" y="2907528"/>
            <a:ext cx="1699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Расширенные опросы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029770" y="1629143"/>
            <a:ext cx="1471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База знаний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991683" y="2897589"/>
            <a:ext cx="1547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Магазин призов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462509" y="2805256"/>
            <a:ext cx="1525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Управление целями (целеполагания)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181112" y="4144582"/>
            <a:ext cx="1628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Карта офиса и бронирование рабочих мест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36748" y="4236915"/>
            <a:ext cx="1576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Корпоративный университет</a:t>
            </a:r>
          </a:p>
        </p:txBody>
      </p:sp>
      <p:pic>
        <p:nvPicPr>
          <p:cNvPr id="130" name="Рисунок 1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>
          <a:xfrm>
            <a:off x="10598146" y="1107887"/>
            <a:ext cx="334316" cy="289609"/>
          </a:xfrm>
          <a:prstGeom prst="rect">
            <a:avLst/>
          </a:prstGeom>
        </p:spPr>
      </p:pic>
      <p:pic>
        <p:nvPicPr>
          <p:cNvPr id="132" name="Рисунок 1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2458227"/>
            <a:ext cx="279734" cy="279734"/>
          </a:xfrm>
          <a:prstGeom prst="rect">
            <a:avLst/>
          </a:prstGeom>
        </p:spPr>
      </p:pic>
      <p:pic>
        <p:nvPicPr>
          <p:cNvPr id="134" name="Рисунок 1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 b="6980"/>
          <a:stretch>
            <a:fillRect/>
          </a:stretch>
        </p:blipFill>
        <p:spPr>
          <a:xfrm>
            <a:off x="6827463" y="2451988"/>
            <a:ext cx="335608" cy="288760"/>
          </a:xfrm>
          <a:prstGeom prst="rect">
            <a:avLst/>
          </a:prstGeom>
        </p:spPr>
      </p:pic>
      <p:pic>
        <p:nvPicPr>
          <p:cNvPr id="136" name="Рисунок 13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4" b="8234"/>
          <a:stretch>
            <a:fillRect/>
          </a:stretch>
        </p:blipFill>
        <p:spPr>
          <a:xfrm>
            <a:off x="10596613" y="2456785"/>
            <a:ext cx="337383" cy="281820"/>
          </a:xfrm>
          <a:prstGeom prst="rect">
            <a:avLst/>
          </a:prstGeom>
        </p:spPr>
      </p:pic>
      <p:pic>
        <p:nvPicPr>
          <p:cNvPr id="138" name="Рисунок 1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25" y="3774897"/>
            <a:ext cx="289609" cy="289609"/>
          </a:xfrm>
          <a:prstGeom prst="rect">
            <a:avLst/>
          </a:prstGeom>
        </p:spPr>
      </p:pic>
      <p:pic>
        <p:nvPicPr>
          <p:cNvPr id="140" name="Рисунок 1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05" y="3744265"/>
            <a:ext cx="333924" cy="333924"/>
          </a:xfrm>
          <a:prstGeom prst="rect">
            <a:avLst/>
          </a:prstGeom>
        </p:spPr>
      </p:pic>
      <p:pic>
        <p:nvPicPr>
          <p:cNvPr id="142" name="Рисунок 1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3332" y="3782037"/>
            <a:ext cx="279281" cy="279281"/>
          </a:xfrm>
          <a:prstGeom prst="rect">
            <a:avLst/>
          </a:prstGeom>
        </p:spPr>
      </p:pic>
      <p:sp>
        <p:nvSpPr>
          <p:cNvPr id="85" name="Скругленный прямоугольник 84"/>
          <p:cNvSpPr/>
          <p:nvPr/>
        </p:nvSpPr>
        <p:spPr>
          <a:xfrm>
            <a:off x="9920712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Скругленный прямоугольник 88"/>
          <p:cNvSpPr/>
          <p:nvPr/>
        </p:nvSpPr>
        <p:spPr>
          <a:xfrm>
            <a:off x="2380637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Скругленный прямоугольник 98"/>
          <p:cNvSpPr/>
          <p:nvPr/>
        </p:nvSpPr>
        <p:spPr>
          <a:xfrm>
            <a:off x="4260568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3" name="Рисунок 10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b="1079"/>
          <a:stretch>
            <a:fillRect/>
          </a:stretch>
        </p:blipFill>
        <p:spPr>
          <a:xfrm>
            <a:off x="4952064" y="5126864"/>
            <a:ext cx="306191" cy="27928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0000408" y="5588882"/>
            <a:ext cx="1529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Мобильное приложение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6748" y="5404216"/>
            <a:ext cx="1576962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Гибкие настройки процессов и уведомлений </a:t>
            </a:r>
          </a:p>
        </p:txBody>
      </p:sp>
      <p:pic>
        <p:nvPicPr>
          <p:cNvPr id="129" name="Рисунок 12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425" y="5126864"/>
            <a:ext cx="289609" cy="289609"/>
          </a:xfrm>
          <a:prstGeom prst="rect">
            <a:avLst/>
          </a:prstGeom>
        </p:spPr>
      </p:pic>
      <p:pic>
        <p:nvPicPr>
          <p:cNvPr id="135" name="Рисунок 13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9" b="10956"/>
          <a:stretch>
            <a:fillRect/>
          </a:stretch>
        </p:blipFill>
        <p:spPr>
          <a:xfrm>
            <a:off x="10596613" y="5126864"/>
            <a:ext cx="340505" cy="27324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4285264" y="5681215"/>
            <a:ext cx="1639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Библиотека</a:t>
            </a:r>
            <a:endParaRPr lang="en-US" sz="1200" dirty="0"/>
          </a:p>
        </p:txBody>
      </p:sp>
      <p:sp>
        <p:nvSpPr>
          <p:cNvPr id="141" name="TextBox 140"/>
          <p:cNvSpPr txBox="1"/>
          <p:nvPr/>
        </p:nvSpPr>
        <p:spPr>
          <a:xfrm>
            <a:off x="498305" y="5686771"/>
            <a:ext cx="168918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ИПР</a:t>
            </a:r>
          </a:p>
        </p:txBody>
      </p:sp>
      <p:pic>
        <p:nvPicPr>
          <p:cNvPr id="143" name="Рисунок 14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70895" y="5132420"/>
            <a:ext cx="344005" cy="289609"/>
          </a:xfrm>
          <a:prstGeom prst="rect">
            <a:avLst/>
          </a:prstGeom>
        </p:spPr>
      </p:pic>
      <p:sp>
        <p:nvSpPr>
          <p:cNvPr id="145" name="Скругленный прямоугольник 144"/>
          <p:cNvSpPr/>
          <p:nvPr/>
        </p:nvSpPr>
        <p:spPr>
          <a:xfrm>
            <a:off x="9932364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6" name="TextBox 145"/>
          <p:cNvSpPr txBox="1"/>
          <p:nvPr/>
        </p:nvSpPr>
        <p:spPr>
          <a:xfrm>
            <a:off x="9939279" y="4236915"/>
            <a:ext cx="167535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/>
              <a:t>Wiki-</a:t>
            </a:r>
            <a:r>
              <a:rPr lang="ru-RU" sz="1200" dirty="0"/>
              <a:t>конструктор страниц</a:t>
            </a:r>
          </a:p>
        </p:txBody>
      </p:sp>
      <p:pic>
        <p:nvPicPr>
          <p:cNvPr id="147" name="Рисунок 14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3862" y="3738873"/>
            <a:ext cx="339316" cy="339316"/>
          </a:xfrm>
          <a:prstGeom prst="rect">
            <a:avLst/>
          </a:prstGeom>
        </p:spPr>
      </p:pic>
      <p:sp>
        <p:nvSpPr>
          <p:cNvPr id="148" name="Скругленный прямоугольник 147"/>
          <p:cNvSpPr/>
          <p:nvPr/>
        </p:nvSpPr>
        <p:spPr>
          <a:xfrm>
            <a:off x="8038380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9" name="TextBox 148"/>
          <p:cNvSpPr txBox="1"/>
          <p:nvPr/>
        </p:nvSpPr>
        <p:spPr>
          <a:xfrm>
            <a:off x="8152976" y="2897589"/>
            <a:ext cx="145999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Отчеты и аналитика</a:t>
            </a:r>
          </a:p>
        </p:txBody>
      </p:sp>
      <p:pic>
        <p:nvPicPr>
          <p:cNvPr id="150" name="Рисунок 14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2" y="2456785"/>
            <a:ext cx="281820" cy="281820"/>
          </a:xfrm>
          <a:prstGeom prst="rect">
            <a:avLst/>
          </a:prstGeom>
        </p:spPr>
      </p:pic>
      <p:sp>
        <p:nvSpPr>
          <p:cNvPr id="151" name="Скругленный прямоугольник 150"/>
          <p:cNvSpPr/>
          <p:nvPr/>
        </p:nvSpPr>
        <p:spPr>
          <a:xfrm>
            <a:off x="2380637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2" name="TextBox 151"/>
          <p:cNvSpPr txBox="1"/>
          <p:nvPr/>
        </p:nvSpPr>
        <p:spPr>
          <a:xfrm>
            <a:off x="2433489" y="1449161"/>
            <a:ext cx="158348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/>
              <a:t>KPI</a:t>
            </a:r>
            <a:endParaRPr lang="ru-RU" sz="1200" dirty="0"/>
          </a:p>
        </p:txBody>
      </p:sp>
      <p:pic>
        <p:nvPicPr>
          <p:cNvPr id="153" name="Рисунок 15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1105364"/>
            <a:ext cx="279734" cy="279734"/>
          </a:xfrm>
          <a:prstGeom prst="rect">
            <a:avLst/>
          </a:prstGeom>
        </p:spPr>
      </p:pic>
      <p:sp>
        <p:nvSpPr>
          <p:cNvPr id="154" name="Скругленный прямоугольник 153"/>
          <p:cNvSpPr/>
          <p:nvPr/>
        </p:nvSpPr>
        <p:spPr>
          <a:xfrm>
            <a:off x="8038380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5" name="Рисунок 15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12471"/>
          <a:stretch>
            <a:fillRect/>
          </a:stretch>
        </p:blipFill>
        <p:spPr>
          <a:xfrm>
            <a:off x="8705235" y="5137056"/>
            <a:ext cx="372397" cy="279417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8089518" y="5681215"/>
            <a:ext cx="15869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dirty="0"/>
              <a:t>Helpdesk</a:t>
            </a:r>
            <a:endParaRPr lang="ru-RU" sz="1200" dirty="0"/>
          </a:p>
        </p:txBody>
      </p:sp>
      <p:sp>
        <p:nvSpPr>
          <p:cNvPr id="160" name="Скругленный прямоугольник 159"/>
          <p:cNvSpPr/>
          <p:nvPr/>
        </p:nvSpPr>
        <p:spPr>
          <a:xfrm>
            <a:off x="6150675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1" name="TextBox 160"/>
          <p:cNvSpPr txBox="1"/>
          <p:nvPr/>
        </p:nvSpPr>
        <p:spPr>
          <a:xfrm>
            <a:off x="6181112" y="5496549"/>
            <a:ext cx="162831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Планирование отпусков (Заявка на отпуск)</a:t>
            </a:r>
          </a:p>
        </p:txBody>
      </p:sp>
      <p:pic>
        <p:nvPicPr>
          <p:cNvPr id="162" name="Рисунок 16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7463" y="5134004"/>
            <a:ext cx="282545" cy="282545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8503" y="1606440"/>
            <a:ext cx="1595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Управление эффективностью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42607" y="2897589"/>
            <a:ext cx="1595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Конструктор главной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880581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err="1">
                <a:solidFill>
                  <a:schemeClr val="accent1"/>
                </a:solidFill>
              </a:rPr>
              <a:t>Брендирование</a:t>
            </a:r>
            <a:endParaRPr lang="ru-RU" b="1" dirty="0">
              <a:solidFill>
                <a:schemeClr val="accent1"/>
              </a:solidFill>
            </a:endParaRP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Выбор цветовой схемы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Добавление лого</a:t>
            </a:r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267" t="2130" r="2014" b="3140"/>
          <a:stretch>
            <a:fillRect/>
          </a:stretch>
        </p:blipFill>
        <p:spPr>
          <a:xfrm>
            <a:off x="5375564" y="1452669"/>
            <a:ext cx="6121143" cy="395266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717097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Кабинет руководителя 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Просмотр информации по подчиненным: назначенные курсы, созданные идеи, пройденные опросы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Ведение заметок по сотруднику в его профиле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94" y="771865"/>
            <a:ext cx="6553995" cy="3807228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1701" t="1733" b="-1"/>
          <a:stretch>
            <a:fillRect/>
          </a:stretch>
        </p:blipFill>
        <p:spPr>
          <a:xfrm>
            <a:off x="6804247" y="3691378"/>
            <a:ext cx="3924714" cy="2609490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789318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Настройки процессов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Формы настройки процесса планирования отпуска и согласования (последовательное)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Гибкая настройка уведомлений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Настройки бизнес-процессов по заявкам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1501" t="1465" b="284"/>
          <a:stretch>
            <a:fillRect/>
          </a:stretch>
        </p:blipFill>
        <p:spPr>
          <a:xfrm>
            <a:off x="6589564" y="296160"/>
            <a:ext cx="5107453" cy="3325200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62" y="3323491"/>
            <a:ext cx="6562375" cy="3146988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127817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Заявки и процессы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Просмотр всего списка заявок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Просмотр детальной страницы заявки и лога по 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Просмотр отчетов о заявках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452" r="5061" b="36936"/>
          <a:stretch>
            <a:fillRect/>
          </a:stretch>
        </p:blipFill>
        <p:spPr>
          <a:xfrm>
            <a:off x="5288318" y="1150664"/>
            <a:ext cx="6595544" cy="227833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l="150" r="936" b="4082"/>
          <a:stretch>
            <a:fillRect/>
          </a:stretch>
        </p:blipFill>
        <p:spPr>
          <a:xfrm>
            <a:off x="4130566" y="3654022"/>
            <a:ext cx="7753296" cy="2907818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110170" cy="2434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Эффективность</a:t>
            </a:r>
          </a:p>
          <a:p>
            <a:pPr marL="0" indent="0">
              <a:buNone/>
            </a:pPr>
            <a:endParaRPr lang="ru-RU" sz="1000" dirty="0"/>
          </a:p>
          <a:p>
            <a:r>
              <a:rPr lang="ru-RU" sz="1600" dirty="0"/>
              <a:t>Состоит из нескольких разделов: </a:t>
            </a:r>
            <a:r>
              <a:rPr lang="en-US" sz="1600" dirty="0"/>
              <a:t>KPI</a:t>
            </a:r>
            <a:r>
              <a:rPr lang="ru-RU" sz="1600" dirty="0"/>
              <a:t>, цели, оценка, ИПР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KPI</a:t>
            </a:r>
            <a:r>
              <a:rPr lang="ru-RU" sz="1600" dirty="0"/>
              <a:t>: можно присвоить вес, выгрузка из </a:t>
            </a:r>
            <a:r>
              <a:rPr lang="en-US" sz="1600" dirty="0"/>
              <a:t>excel</a:t>
            </a:r>
            <a:r>
              <a:rPr lang="ru-RU" sz="1600" dirty="0"/>
              <a:t> и вручную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Цели: можно ставить индивидуально, по должностям, на департамент, филиал и компанию. Возможность отслеживать общий прогресс по целям или по отдельным целям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Оценка 360, по результатам ее можно запланировать ИПР и обучение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5544" b="2860"/>
          <a:stretch>
            <a:fillRect/>
          </a:stretch>
        </p:blipFill>
        <p:spPr>
          <a:xfrm>
            <a:off x="6096000" y="253365"/>
            <a:ext cx="5699760" cy="3215557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" t="18797" r="5677" b="7696"/>
          <a:stretch>
            <a:fillRect/>
          </a:stretch>
        </p:blipFill>
        <p:spPr>
          <a:xfrm>
            <a:off x="5359791" y="3655182"/>
            <a:ext cx="6435969" cy="2949453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250012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Система обучения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Создание курсов и статей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Каталог материалов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Автоназначение</a:t>
            </a:r>
            <a:r>
              <a:rPr lang="ru-RU" sz="1600" dirty="0"/>
              <a:t> (назначение курса на нового сотрудника, настройка уведомлений)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Можно создавать группы юзеров и назначать им обучение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Сбор обратной связи по итогам прохождения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Связка с </a:t>
            </a:r>
            <a:r>
              <a:rPr lang="ru-RU" sz="1600" dirty="0" err="1"/>
              <a:t>геймификацией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Тестирование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3503" t="3082" r="2647" b="-436"/>
          <a:stretch>
            <a:fillRect/>
          </a:stretch>
        </p:blipFill>
        <p:spPr>
          <a:xfrm>
            <a:off x="5111772" y="766315"/>
            <a:ext cx="6927772" cy="3459500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1207" t="1123" r="1611" b="5700"/>
          <a:stretch>
            <a:fillRect/>
          </a:stretch>
        </p:blipFill>
        <p:spPr>
          <a:xfrm>
            <a:off x="5111772" y="4361935"/>
            <a:ext cx="6927772" cy="2199905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7662046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Обратная связь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Сбор обратной связи по сотрудникам или подразделению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Аналитика и построение отчетов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30" y="3306485"/>
            <a:ext cx="6240008" cy="3255355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l="3160" t="2336" r="1968" b="630"/>
          <a:stretch>
            <a:fillRect/>
          </a:stretch>
        </p:blipFill>
        <p:spPr>
          <a:xfrm>
            <a:off x="8534401" y="487123"/>
            <a:ext cx="3322638" cy="2668178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4026217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err="1">
                <a:solidFill>
                  <a:schemeClr val="accent1"/>
                </a:solidFill>
              </a:rPr>
              <a:t>Геймификация</a:t>
            </a:r>
            <a:endParaRPr lang="ru-RU" b="1" dirty="0">
              <a:solidFill>
                <a:schemeClr val="accent1"/>
              </a:solidFill>
            </a:endParaRP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Корпоративная валюта - гибкая настройка правил назначения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Награждения (индивидуальные и коллективные) - конструктор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Магазин призов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Фотоконкурсы с голосованием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Банк открыток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Отчет о награждениях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3858" t="3060" r="1651" b="5923"/>
          <a:stretch>
            <a:fillRect/>
          </a:stretch>
        </p:blipFill>
        <p:spPr>
          <a:xfrm>
            <a:off x="7354435" y="296160"/>
            <a:ext cx="4515832" cy="2720623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1636" t="2353" r="1474" b="2187"/>
          <a:stretch>
            <a:fillRect/>
          </a:stretch>
        </p:blipFill>
        <p:spPr>
          <a:xfrm>
            <a:off x="6454074" y="2280863"/>
            <a:ext cx="5416193" cy="2296274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l="1737" r="513"/>
          <a:stretch>
            <a:fillRect/>
          </a:stretch>
        </p:blipFill>
        <p:spPr>
          <a:xfrm>
            <a:off x="4917911" y="4332875"/>
            <a:ext cx="6952356" cy="2228965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3888758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Кадровые отчеты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Разбивка по всей компании или подразделениям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Кол-во активных трудоустройств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Демография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Увольнения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Текучесть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720" t="1383" r="1835" b="327"/>
          <a:stretch>
            <a:fillRect/>
          </a:stretch>
        </p:blipFill>
        <p:spPr>
          <a:xfrm>
            <a:off x="4837567" y="1241277"/>
            <a:ext cx="7110101" cy="437544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3888758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Целеполагание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Постановка и трекинг индивидуальных целей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Визуализация в виде древа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Различное отображение стадии выполнения целей (цифровой, выполнено/не выполнено, процент)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Выбор периода целей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Вес и рейтинг для </a:t>
            </a:r>
            <a:r>
              <a:rPr lang="ru-RU" sz="1600" dirty="0" err="1"/>
              <a:t>приоритезации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Итоги по целям и отчетность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551" t="1901" r="2154" b="5839"/>
          <a:stretch>
            <a:fillRect/>
          </a:stretch>
        </p:blipFill>
        <p:spPr>
          <a:xfrm>
            <a:off x="5000525" y="3429000"/>
            <a:ext cx="6767338" cy="2604971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525" y="1452994"/>
            <a:ext cx="6767339" cy="174740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5437186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Мобильное приложение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Библиотека, Идеи, Заявки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Есть бесшовный переход к адаптивной верстке в браузере для разделов, которые еще не включены в приложение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Push-</a:t>
            </a:r>
            <a:r>
              <a:rPr lang="ru-RU" sz="1600" dirty="0"/>
              <a:t>уведомления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421" y="1197707"/>
            <a:ext cx="4804726" cy="442960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</a:t>
            </a:r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ДОРОЖНАЯ КАРТА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92786" y="1656679"/>
            <a:ext cx="3376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Оценка 360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92786" y="2995077"/>
            <a:ext cx="3633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Система обучения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92786" y="4223602"/>
            <a:ext cx="4144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Мобильное приложение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92786" y="2076802"/>
            <a:ext cx="30486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Обновление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92786" y="3395187"/>
            <a:ext cx="4331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Подтягивание сертификатов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92785" y="4623712"/>
            <a:ext cx="4331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Развитие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4983" y="1544779"/>
            <a:ext cx="126483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983" y="2841217"/>
            <a:ext cx="126483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4983" y="4097024"/>
            <a:ext cx="126483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03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СЛАБЫЕ МЕСТА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983" y="1609010"/>
            <a:ext cx="8568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Не </a:t>
            </a:r>
            <a:r>
              <a:rPr lang="ru-RU" dirty="0" err="1"/>
              <a:t>кастомизируют</a:t>
            </a:r>
            <a:r>
              <a:rPr lang="ru-RU" dirty="0"/>
              <a:t> продукт под заказчика (только если через </a:t>
            </a:r>
            <a:r>
              <a:rPr lang="ru-RU" dirty="0" err="1"/>
              <a:t>бэклог</a:t>
            </a:r>
            <a:r>
              <a:rPr lang="ru-RU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4982" y="3206904"/>
            <a:ext cx="188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Закрытый код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5844" y="2274536"/>
            <a:ext cx="8703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Для любых манипуляций, например, для смены баннера или </a:t>
            </a:r>
            <a:r>
              <a:rPr lang="ru-RU" dirty="0" err="1"/>
              <a:t>виджета</a:t>
            </a:r>
            <a:r>
              <a:rPr lang="ru-RU" dirty="0"/>
              <a:t> быстрых ссылок — нужен разработчик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02006" y="3218680"/>
            <a:ext cx="38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Не занимаются внедрениями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4983" y="3896656"/>
            <a:ext cx="1083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Нет справочника сотрудников, бронирования переговорных, бронирования </a:t>
            </a:r>
            <a:r>
              <a:rPr lang="ru-RU" dirty="0" err="1"/>
              <a:t>раб.мест</a:t>
            </a:r>
            <a:endParaRPr lang="ru-RU" dirty="0"/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485844" y="2231826"/>
            <a:ext cx="8703445" cy="731752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494982" y="3838238"/>
            <a:ext cx="10694385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кругленный прямоугольник 33"/>
          <p:cNvSpPr/>
          <p:nvPr/>
        </p:nvSpPr>
        <p:spPr>
          <a:xfrm>
            <a:off x="494983" y="3151448"/>
            <a:ext cx="1983522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2702007" y="3156078"/>
            <a:ext cx="3811431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494982" y="4604791"/>
            <a:ext cx="293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Устаревший дизайн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33947" y="4607594"/>
            <a:ext cx="3488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Нет уникальных продуктов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494983" y="1547541"/>
            <a:ext cx="8568097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94983" y="4542189"/>
            <a:ext cx="2669322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426677" y="4544992"/>
            <a:ext cx="3495333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19"/>
          <p:cNvSpPr/>
          <p:nvPr/>
        </p:nvSpPr>
        <p:spPr>
          <a:xfrm>
            <a:off x="474370" y="5292815"/>
            <a:ext cx="2396421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502905" y="5366049"/>
            <a:ext cx="2548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Нет мессенджера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50412" y="5355417"/>
            <a:ext cx="6950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Для адаптации используется модуль обучения</a:t>
            </a:r>
          </a:p>
        </p:txBody>
      </p:sp>
      <p:sp>
        <p:nvSpPr>
          <p:cNvPr id="27" name="Скругленный прямоугольник 19"/>
          <p:cNvSpPr/>
          <p:nvPr/>
        </p:nvSpPr>
        <p:spPr>
          <a:xfrm>
            <a:off x="3143142" y="5292815"/>
            <a:ext cx="5883900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19"/>
          <p:cNvSpPr/>
          <p:nvPr/>
        </p:nvSpPr>
        <p:spPr>
          <a:xfrm>
            <a:off x="7218957" y="4552081"/>
            <a:ext cx="1276458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7247491" y="4625315"/>
            <a:ext cx="1354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Дорого!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5535809"/>
            <a:ext cx="12192000" cy="550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СТОИМОСТЬ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983" y="1414260"/>
            <a:ext cx="759639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1 980 000 руб. </a:t>
            </a:r>
          </a:p>
          <a:p>
            <a:r>
              <a:rPr lang="ru-RU" b="1" u="sng" dirty="0"/>
              <a:t>В год </a:t>
            </a:r>
            <a:r>
              <a:rPr lang="ru-RU" dirty="0"/>
              <a:t>на 1000 пользователей.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4983" y="2932591"/>
            <a:ext cx="6472646" cy="2143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600" dirty="0"/>
              <a:t>Оплата включает в себя: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1 месяц бесплатно на адаптацию системы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Техподдержка для администраторов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Бесплатное обучение администраторов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Получение обновлений в течение года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85191" y="2370601"/>
            <a:ext cx="6182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Среднее время запуска — 1 месяц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4983" y="2324572"/>
            <a:ext cx="37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*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4983" y="5626306"/>
            <a:ext cx="900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Партнерская программа: 5% комиссии в конце каждого месяца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8964" y="1385906"/>
            <a:ext cx="759639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888 000 руб. </a:t>
            </a:r>
          </a:p>
          <a:p>
            <a:r>
              <a:rPr lang="ru-RU" b="1" u="sng" dirty="0"/>
              <a:t>В год </a:t>
            </a:r>
            <a:r>
              <a:rPr lang="ru-RU" dirty="0"/>
              <a:t>на 400 пользователей.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2"/>
          <p:cNvSpPr txBox="1"/>
          <p:nvPr/>
        </p:nvSpPr>
        <p:spPr>
          <a:xfrm>
            <a:off x="494982" y="1263673"/>
            <a:ext cx="5697473" cy="1383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«</a:t>
            </a:r>
            <a:r>
              <a:rPr lang="en-US" sz="1800" dirty="0"/>
              <a:t>VK People Hub</a:t>
            </a:r>
            <a:r>
              <a:rPr lang="ru-RU" sz="1800" dirty="0"/>
              <a:t>» - ИТ-платформа для повышения эффективности и продуктивности одного человека и компании</a:t>
            </a:r>
          </a:p>
          <a:p>
            <a:r>
              <a:rPr lang="ru-RU" sz="1800" dirty="0"/>
              <a:t>Управление знаниями людей и корпораций</a:t>
            </a:r>
          </a:p>
          <a:p>
            <a:r>
              <a:rPr lang="ru-RU" sz="1800" dirty="0"/>
              <a:t>Управление талантами и вовлеченностью</a:t>
            </a:r>
          </a:p>
          <a:p>
            <a:r>
              <a:rPr lang="ru-RU" sz="1800" dirty="0"/>
              <a:t>Управление проектами и задачами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4982" y="3773130"/>
            <a:ext cx="56010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sz="1600" dirty="0"/>
              <a:t>Работают с интеграторами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sz="1600" dirty="0"/>
              <a:t>ИТ / </a:t>
            </a:r>
            <a:r>
              <a:rPr lang="en-US" sz="1600" dirty="0"/>
              <a:t>HR </a:t>
            </a:r>
            <a:r>
              <a:rPr lang="ru-RU" sz="1600" dirty="0"/>
              <a:t>— основная ЦА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sz="1600" dirty="0"/>
              <a:t>Работают с высоконагруженными системами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ru-RU" sz="1600" dirty="0"/>
          </a:p>
          <a:p>
            <a:pPr marL="285750" indent="-285750">
              <a:buClr>
                <a:schemeClr val="accent1"/>
              </a:buClr>
              <a:buFont typeface="Системный шрифт, обычный"/>
              <a:buChar char="＋"/>
            </a:pPr>
            <a:r>
              <a:rPr lang="en-US" sz="1600" dirty="0"/>
              <a:t>On-premise</a:t>
            </a:r>
            <a:endParaRPr lang="ru-RU" sz="1600" dirty="0"/>
          </a:p>
          <a:p>
            <a:pPr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О ПРОДУКТЕ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000"/>
          <a:stretch>
            <a:fillRect/>
          </a:stretch>
        </p:blipFill>
        <p:spPr>
          <a:xfrm>
            <a:off x="9468952" y="484757"/>
            <a:ext cx="2391746" cy="3824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3903" r="4752" b="14860"/>
          <a:stretch>
            <a:fillRect/>
          </a:stretch>
        </p:blipFill>
        <p:spPr>
          <a:xfrm>
            <a:off x="6163225" y="1263673"/>
            <a:ext cx="5697473" cy="3003450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258703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Обучение </a:t>
            </a:r>
            <a:r>
              <a:rPr lang="en-US" b="1" dirty="0">
                <a:solidFill>
                  <a:schemeClr val="accent1"/>
                </a:solidFill>
              </a:rPr>
              <a:t>LMS</a:t>
            </a:r>
            <a:endParaRPr lang="ru-RU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Создание собственной базы курсов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Возможность создавать индивидуальные планы прохождения курса для сотрудника (включение в ИПР)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Проверка знаний и контроль обучения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Статистика и отчеты по прохождению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3078"/>
            <a:ext cx="5892253" cy="5931843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Скругленный прямоугольник 94"/>
          <p:cNvSpPr/>
          <p:nvPr/>
        </p:nvSpPr>
        <p:spPr>
          <a:xfrm>
            <a:off x="4260568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5" name="Рисунок 1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r="180"/>
          <a:stretch>
            <a:fillRect/>
          </a:stretch>
        </p:blipFill>
        <p:spPr>
          <a:xfrm>
            <a:off x="4959518" y="5120854"/>
            <a:ext cx="344349" cy="345593"/>
          </a:xfrm>
          <a:prstGeom prst="rect">
            <a:avLst/>
          </a:prstGeom>
        </p:spPr>
      </p:pic>
      <p:sp>
        <p:nvSpPr>
          <p:cNvPr id="117" name="Скругленный прямоугольник 116"/>
          <p:cNvSpPr/>
          <p:nvPr/>
        </p:nvSpPr>
        <p:spPr>
          <a:xfrm>
            <a:off x="9920712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Скругленный прямоугольник 79"/>
          <p:cNvSpPr/>
          <p:nvPr/>
        </p:nvSpPr>
        <p:spPr>
          <a:xfrm>
            <a:off x="2380637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Скругленный прямоугольник 80"/>
          <p:cNvSpPr/>
          <p:nvPr/>
        </p:nvSpPr>
        <p:spPr>
          <a:xfrm>
            <a:off x="8044659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Скругленный прямоугольник 82"/>
          <p:cNvSpPr/>
          <p:nvPr/>
        </p:nvSpPr>
        <p:spPr>
          <a:xfrm>
            <a:off x="9932364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4" name="Скругленный прямоугольник 73"/>
          <p:cNvSpPr/>
          <p:nvPr/>
        </p:nvSpPr>
        <p:spPr>
          <a:xfrm>
            <a:off x="495618" y="3712917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Скругленный прямоугольник 74"/>
          <p:cNvSpPr/>
          <p:nvPr/>
        </p:nvSpPr>
        <p:spPr>
          <a:xfrm>
            <a:off x="4260568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Скругленный прямоугольник 77"/>
          <p:cNvSpPr/>
          <p:nvPr/>
        </p:nvSpPr>
        <p:spPr>
          <a:xfrm>
            <a:off x="8038380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Скругленный прямоугольник 78"/>
          <p:cNvSpPr/>
          <p:nvPr/>
        </p:nvSpPr>
        <p:spPr>
          <a:xfrm>
            <a:off x="6150675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495618" y="4236915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Система обучения (</a:t>
            </a:r>
            <a:r>
              <a:rPr lang="en-US" sz="1200" dirty="0"/>
              <a:t>LMS</a:t>
            </a:r>
            <a:r>
              <a:rPr lang="ru-RU" sz="1200" dirty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52976" y="2805256"/>
            <a:ext cx="1459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Обратная связь и управление идеями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77556" y="4236915"/>
            <a:ext cx="1655208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Геймификация (валюта)</a:t>
            </a:r>
          </a:p>
        </p:txBody>
      </p:sp>
      <p:sp>
        <p:nvSpPr>
          <p:cNvPr id="47" name="Заголовок 4"/>
          <p:cNvSpPr txBox="1"/>
          <p:nvPr/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РЕШЕНИЯ МОДУЛЬ «</a:t>
            </a:r>
            <a:r>
              <a:rPr lang="en-US" dirty="0">
                <a:solidFill>
                  <a:schemeClr val="bg1"/>
                </a:solidFill>
              </a:rPr>
              <a:t>SOCIAL</a:t>
            </a:r>
            <a:r>
              <a:rPr lang="ru-RU" dirty="0">
                <a:solidFill>
                  <a:schemeClr val="bg1"/>
                </a:solidFill>
              </a:rPr>
              <a:t>»</a:t>
            </a:r>
          </a:p>
        </p:txBody>
      </p:sp>
      <p:pic>
        <p:nvPicPr>
          <p:cNvPr id="65" name="Рисунок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pic>
        <p:nvPicPr>
          <p:cNvPr id="70" name="Рисунок 6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6" b="13115"/>
          <a:stretch>
            <a:fillRect/>
          </a:stretch>
        </p:blipFill>
        <p:spPr>
          <a:xfrm>
            <a:off x="4915507" y="3782037"/>
            <a:ext cx="379306" cy="279280"/>
          </a:xfrm>
          <a:prstGeom prst="rect">
            <a:avLst/>
          </a:prstGeom>
        </p:spPr>
      </p:pic>
      <p:pic>
        <p:nvPicPr>
          <p:cNvPr id="92" name="Рисунок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68208" y="3774897"/>
            <a:ext cx="344005" cy="289609"/>
          </a:xfrm>
          <a:prstGeom prst="rect">
            <a:avLst/>
          </a:prstGeom>
        </p:spPr>
      </p:pic>
      <p:pic>
        <p:nvPicPr>
          <p:cNvPr id="98" name="Рисунок 9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62" y="2456785"/>
            <a:ext cx="281820" cy="28182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939279" y="4236915"/>
            <a:ext cx="167535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Wiki-</a:t>
            </a:r>
            <a:r>
              <a:rPr lang="ru-RU" sz="1200" dirty="0">
                <a:solidFill>
                  <a:schemeClr val="bg1"/>
                </a:solidFill>
              </a:rPr>
              <a:t>конструктор страниц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313245" y="2989922"/>
            <a:ext cx="13640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Опросы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0000408" y="5588882"/>
            <a:ext cx="1529793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Группы, блоги, сообщества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8075096" y="4144582"/>
            <a:ext cx="162831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Профиль сотрудника / Личные заметки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36748" y="4236915"/>
            <a:ext cx="1576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Корпоративный университет</a:t>
            </a:r>
          </a:p>
        </p:txBody>
      </p:sp>
      <p:pic>
        <p:nvPicPr>
          <p:cNvPr id="134" name="Рисунок 1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 b="6980"/>
          <a:stretch>
            <a:fillRect/>
          </a:stretch>
        </p:blipFill>
        <p:spPr>
          <a:xfrm>
            <a:off x="6827463" y="2451988"/>
            <a:ext cx="335608" cy="288760"/>
          </a:xfrm>
          <a:prstGeom prst="rect">
            <a:avLst/>
          </a:prstGeom>
        </p:spPr>
      </p:pic>
      <p:pic>
        <p:nvPicPr>
          <p:cNvPr id="138" name="Рисунок 1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25" y="3774897"/>
            <a:ext cx="289609" cy="289609"/>
          </a:xfrm>
          <a:prstGeom prst="rect">
            <a:avLst/>
          </a:prstGeom>
        </p:spPr>
      </p:pic>
      <p:pic>
        <p:nvPicPr>
          <p:cNvPr id="140" name="Рисунок 1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2289" y="3744265"/>
            <a:ext cx="333924" cy="333924"/>
          </a:xfrm>
          <a:prstGeom prst="rect">
            <a:avLst/>
          </a:prstGeom>
        </p:spPr>
      </p:pic>
      <p:pic>
        <p:nvPicPr>
          <p:cNvPr id="142" name="Рисунок 1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3862" y="3738873"/>
            <a:ext cx="339316" cy="339316"/>
          </a:xfrm>
          <a:prstGeom prst="rect">
            <a:avLst/>
          </a:prstGeom>
        </p:spPr>
      </p:pic>
      <p:pic>
        <p:nvPicPr>
          <p:cNvPr id="144" name="Рисунок 1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" b="637"/>
          <a:stretch>
            <a:fillRect/>
          </a:stretch>
        </p:blipFill>
        <p:spPr>
          <a:xfrm>
            <a:off x="10623862" y="5096232"/>
            <a:ext cx="399930" cy="394836"/>
          </a:xfrm>
          <a:prstGeom prst="rect">
            <a:avLst/>
          </a:prstGeom>
        </p:spPr>
      </p:pic>
      <p:sp>
        <p:nvSpPr>
          <p:cNvPr id="89" name="Скругленный прямоугольник 88"/>
          <p:cNvSpPr/>
          <p:nvPr/>
        </p:nvSpPr>
        <p:spPr>
          <a:xfrm>
            <a:off x="2380637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Скругленный прямоугольник 89"/>
          <p:cNvSpPr/>
          <p:nvPr/>
        </p:nvSpPr>
        <p:spPr>
          <a:xfrm>
            <a:off x="6150675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1" name="Скругленный прямоугольник 90"/>
          <p:cNvSpPr/>
          <p:nvPr/>
        </p:nvSpPr>
        <p:spPr>
          <a:xfrm>
            <a:off x="8038380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3" name="Скругленный прямоугольник 92"/>
          <p:cNvSpPr/>
          <p:nvPr/>
        </p:nvSpPr>
        <p:spPr>
          <a:xfrm>
            <a:off x="495618" y="506488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7" name="TextBox 96"/>
          <p:cNvSpPr txBox="1"/>
          <p:nvPr/>
        </p:nvSpPr>
        <p:spPr>
          <a:xfrm>
            <a:off x="495618" y="5588880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Структура, Справочник</a:t>
            </a:r>
          </a:p>
        </p:txBody>
      </p:sp>
      <p:pic>
        <p:nvPicPr>
          <p:cNvPr id="103" name="Рисунок 10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" r="341"/>
          <a:stretch>
            <a:fillRect/>
          </a:stretch>
        </p:blipFill>
        <p:spPr>
          <a:xfrm>
            <a:off x="1168208" y="5120465"/>
            <a:ext cx="344005" cy="34637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8089518" y="5681215"/>
            <a:ext cx="15869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Переговорные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181112" y="5588881"/>
            <a:ext cx="162831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Календари / </a:t>
            </a:r>
            <a:r>
              <a:rPr lang="ru-RU" sz="1200" dirty="0" err="1">
                <a:solidFill>
                  <a:schemeClr val="bg1"/>
                </a:solidFill>
              </a:rPr>
              <a:t>Виджеты</a:t>
            </a:r>
            <a:r>
              <a:rPr lang="ru-RU" sz="1200" dirty="0">
                <a:solidFill>
                  <a:schemeClr val="bg1"/>
                </a:solidFill>
              </a:rPr>
              <a:t> погоды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436748" y="5681214"/>
            <a:ext cx="157696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Новости</a:t>
            </a:r>
          </a:p>
        </p:txBody>
      </p:sp>
      <p:pic>
        <p:nvPicPr>
          <p:cNvPr id="113" name="Рисунок 1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425" y="5148846"/>
            <a:ext cx="289609" cy="289609"/>
          </a:xfrm>
          <a:prstGeom prst="rect">
            <a:avLst/>
          </a:prstGeom>
        </p:spPr>
      </p:pic>
      <p:pic>
        <p:nvPicPr>
          <p:cNvPr id="114" name="Рисунок 1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7463" y="5126639"/>
            <a:ext cx="334023" cy="334023"/>
          </a:xfrm>
          <a:prstGeom prst="rect">
            <a:avLst/>
          </a:prstGeom>
        </p:spPr>
      </p:pic>
      <p:pic>
        <p:nvPicPr>
          <p:cNvPr id="118" name="Рисунок 11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" b="-1609"/>
          <a:stretch>
            <a:fillRect/>
          </a:stretch>
        </p:blipFill>
        <p:spPr>
          <a:xfrm>
            <a:off x="8742062" y="5116025"/>
            <a:ext cx="354944" cy="355250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4285264" y="5681215"/>
            <a:ext cx="163979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Проекты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46245" y="3596516"/>
            <a:ext cx="490990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8000" dirty="0">
                <a:ln>
                  <a:solidFill>
                    <a:schemeClr val="accent1"/>
                  </a:solidFill>
                </a:ln>
                <a:solidFill>
                  <a:schemeClr val="accent3"/>
                </a:solidFill>
              </a:rPr>
              <a:t>+</a:t>
            </a:r>
          </a:p>
        </p:txBody>
      </p:sp>
      <p:sp>
        <p:nvSpPr>
          <p:cNvPr id="126" name="Скругленный прямоугольник 125"/>
          <p:cNvSpPr/>
          <p:nvPr/>
        </p:nvSpPr>
        <p:spPr>
          <a:xfrm>
            <a:off x="9920712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9" name="Скругленный прямоугольник 128"/>
          <p:cNvSpPr/>
          <p:nvPr/>
        </p:nvSpPr>
        <p:spPr>
          <a:xfrm>
            <a:off x="6150675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1" name="Скругленный прямоугольник 130"/>
          <p:cNvSpPr/>
          <p:nvPr/>
        </p:nvSpPr>
        <p:spPr>
          <a:xfrm>
            <a:off x="8038380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3" name="Скругленный прямоугольник 132"/>
          <p:cNvSpPr/>
          <p:nvPr/>
        </p:nvSpPr>
        <p:spPr>
          <a:xfrm>
            <a:off x="426056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5" name="Скругленный прямоугольник 134"/>
          <p:cNvSpPr/>
          <p:nvPr/>
        </p:nvSpPr>
        <p:spPr>
          <a:xfrm>
            <a:off x="49561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7" name="TextBox 136"/>
          <p:cNvSpPr txBox="1"/>
          <p:nvPr/>
        </p:nvSpPr>
        <p:spPr>
          <a:xfrm>
            <a:off x="548088" y="1536810"/>
            <a:ext cx="1584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Корпоративный 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портал с ЛК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180664" y="1536810"/>
            <a:ext cx="162920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Адаптация новых сотрудников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111017" y="1576008"/>
            <a:ext cx="15439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Оценка 360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260568" y="1536810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Автоматизация процесса подбора</a:t>
            </a:r>
          </a:p>
        </p:txBody>
      </p:sp>
      <p:pic>
        <p:nvPicPr>
          <p:cNvPr id="145" name="Рисунок 1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6" b="13126"/>
          <a:stretch>
            <a:fillRect/>
          </a:stretch>
        </p:blipFill>
        <p:spPr>
          <a:xfrm>
            <a:off x="1150557" y="1105364"/>
            <a:ext cx="379306" cy="279734"/>
          </a:xfrm>
          <a:prstGeom prst="rect">
            <a:avLst/>
          </a:prstGeom>
        </p:spPr>
      </p:pic>
      <p:pic>
        <p:nvPicPr>
          <p:cNvPr id="146" name="Рисунок 14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4915508" y="1098536"/>
            <a:ext cx="379305" cy="289609"/>
          </a:xfrm>
          <a:prstGeom prst="rect">
            <a:avLst/>
          </a:prstGeom>
        </p:spPr>
      </p:pic>
      <p:pic>
        <p:nvPicPr>
          <p:cNvPr id="147" name="Рисунок 14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3" y="1103921"/>
            <a:ext cx="281819" cy="281819"/>
          </a:xfrm>
          <a:prstGeom prst="rect">
            <a:avLst/>
          </a:prstGeom>
        </p:spPr>
      </p:pic>
      <p:pic>
        <p:nvPicPr>
          <p:cNvPr id="148" name="Рисунок 14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 b="16793"/>
          <a:stretch>
            <a:fillRect/>
          </a:stretch>
        </p:blipFill>
        <p:spPr>
          <a:xfrm>
            <a:off x="6783102" y="1103921"/>
            <a:ext cx="424331" cy="281819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10029770" y="1629143"/>
            <a:ext cx="1471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База знаний</a:t>
            </a:r>
          </a:p>
        </p:txBody>
      </p:sp>
      <p:pic>
        <p:nvPicPr>
          <p:cNvPr id="152" name="Рисунок 15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>
          <a:xfrm>
            <a:off x="10598146" y="1107887"/>
            <a:ext cx="334316" cy="289609"/>
          </a:xfrm>
          <a:prstGeom prst="rect">
            <a:avLst/>
          </a:prstGeom>
        </p:spPr>
      </p:pic>
      <p:sp>
        <p:nvSpPr>
          <p:cNvPr id="153" name="Скругленный прямоугольник 152"/>
          <p:cNvSpPr/>
          <p:nvPr/>
        </p:nvSpPr>
        <p:spPr>
          <a:xfrm>
            <a:off x="2380637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4" name="Скругленный прямоугольник 153"/>
          <p:cNvSpPr/>
          <p:nvPr/>
        </p:nvSpPr>
        <p:spPr>
          <a:xfrm>
            <a:off x="49561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5" name="TextBox 154"/>
          <p:cNvSpPr txBox="1"/>
          <p:nvPr/>
        </p:nvSpPr>
        <p:spPr>
          <a:xfrm>
            <a:off x="542607" y="2897589"/>
            <a:ext cx="1595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Конструктор главной страницы</a:t>
            </a:r>
          </a:p>
        </p:txBody>
      </p:sp>
      <p:pic>
        <p:nvPicPr>
          <p:cNvPr id="156" name="Рисунок 15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" b="1442"/>
          <a:stretch>
            <a:fillRect/>
          </a:stretch>
        </p:blipFill>
        <p:spPr>
          <a:xfrm>
            <a:off x="1150557" y="2451987"/>
            <a:ext cx="379306" cy="36837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2462509" y="2805256"/>
            <a:ext cx="1525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Управление целями (целеполагания)</a:t>
            </a:r>
          </a:p>
        </p:txBody>
      </p:sp>
      <p:pic>
        <p:nvPicPr>
          <p:cNvPr id="158" name="Рисунок 15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2458227"/>
            <a:ext cx="279734" cy="279734"/>
          </a:xfrm>
          <a:prstGeom prst="rect">
            <a:avLst/>
          </a:prstGeom>
        </p:spPr>
      </p:pic>
      <p:sp>
        <p:nvSpPr>
          <p:cNvPr id="159" name="Скругленный прямоугольник 158"/>
          <p:cNvSpPr/>
          <p:nvPr/>
        </p:nvSpPr>
        <p:spPr>
          <a:xfrm>
            <a:off x="426056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0" name="TextBox 159"/>
          <p:cNvSpPr txBox="1"/>
          <p:nvPr/>
        </p:nvSpPr>
        <p:spPr>
          <a:xfrm>
            <a:off x="4324480" y="2897589"/>
            <a:ext cx="156136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Заявки и процессы</a:t>
            </a:r>
          </a:p>
        </p:txBody>
      </p:sp>
      <p:pic>
        <p:nvPicPr>
          <p:cNvPr id="161" name="Рисунок 16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4251" y="2456784"/>
            <a:ext cx="281819" cy="281819"/>
          </a:xfrm>
          <a:prstGeom prst="rect">
            <a:avLst/>
          </a:prstGeom>
        </p:spPr>
      </p:pic>
      <p:sp>
        <p:nvSpPr>
          <p:cNvPr id="162" name="Скругленный прямоугольник 161"/>
          <p:cNvSpPr/>
          <p:nvPr/>
        </p:nvSpPr>
        <p:spPr>
          <a:xfrm>
            <a:off x="9920712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3" name="TextBox 162"/>
          <p:cNvSpPr txBox="1"/>
          <p:nvPr/>
        </p:nvSpPr>
        <p:spPr>
          <a:xfrm>
            <a:off x="9991683" y="2897589"/>
            <a:ext cx="1547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Магазин подарков</a:t>
            </a:r>
          </a:p>
        </p:txBody>
      </p:sp>
      <p:pic>
        <p:nvPicPr>
          <p:cNvPr id="164" name="Рисунок 16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4" b="8234"/>
          <a:stretch>
            <a:fillRect/>
          </a:stretch>
        </p:blipFill>
        <p:spPr>
          <a:xfrm>
            <a:off x="10596613" y="2456785"/>
            <a:ext cx="337383" cy="281820"/>
          </a:xfrm>
          <a:prstGeom prst="rect">
            <a:avLst/>
          </a:prstGeom>
        </p:spPr>
      </p:pic>
      <p:sp>
        <p:nvSpPr>
          <p:cNvPr id="84" name="Скругленный прямоугольник 83"/>
          <p:cNvSpPr/>
          <p:nvPr/>
        </p:nvSpPr>
        <p:spPr>
          <a:xfrm>
            <a:off x="2380637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TextBox 84"/>
          <p:cNvSpPr txBox="1"/>
          <p:nvPr/>
        </p:nvSpPr>
        <p:spPr>
          <a:xfrm>
            <a:off x="2436748" y="1470504"/>
            <a:ext cx="158348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/>
              <a:t>KPI</a:t>
            </a:r>
            <a:endParaRPr lang="ru-RU" sz="1200" dirty="0"/>
          </a:p>
        </p:txBody>
      </p:sp>
      <p:pic>
        <p:nvPicPr>
          <p:cNvPr id="86" name="Рисунок 8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1105364"/>
            <a:ext cx="279734" cy="27973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418503" y="1642458"/>
            <a:ext cx="1595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Управление эффективностью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Скругленный прямоугольник 114"/>
          <p:cNvSpPr/>
          <p:nvPr/>
        </p:nvSpPr>
        <p:spPr>
          <a:xfrm>
            <a:off x="9920712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6" name="Скругленный прямоугольник 115"/>
          <p:cNvSpPr/>
          <p:nvPr/>
        </p:nvSpPr>
        <p:spPr>
          <a:xfrm>
            <a:off x="9920712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7" name="Скругленный прямоугольник 116"/>
          <p:cNvSpPr/>
          <p:nvPr/>
        </p:nvSpPr>
        <p:spPr>
          <a:xfrm>
            <a:off x="9920712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Скругленный прямоугольник 80"/>
          <p:cNvSpPr/>
          <p:nvPr/>
        </p:nvSpPr>
        <p:spPr>
          <a:xfrm>
            <a:off x="6150675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Скругленный прямоугольник 81"/>
          <p:cNvSpPr/>
          <p:nvPr/>
        </p:nvSpPr>
        <p:spPr>
          <a:xfrm>
            <a:off x="2380637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Скругленный прямоугольник 82"/>
          <p:cNvSpPr/>
          <p:nvPr/>
        </p:nvSpPr>
        <p:spPr>
          <a:xfrm>
            <a:off x="8038380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Скругленный прямоугольник 71"/>
          <p:cNvSpPr/>
          <p:nvPr/>
        </p:nvSpPr>
        <p:spPr>
          <a:xfrm>
            <a:off x="6150675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Скругленный прямоугольник 72"/>
          <p:cNvSpPr/>
          <p:nvPr/>
        </p:nvSpPr>
        <p:spPr>
          <a:xfrm>
            <a:off x="8038380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Скругленный прямоугольник 75"/>
          <p:cNvSpPr/>
          <p:nvPr/>
        </p:nvSpPr>
        <p:spPr>
          <a:xfrm>
            <a:off x="49561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426056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Скругленный прямоугольник 77"/>
          <p:cNvSpPr/>
          <p:nvPr/>
        </p:nvSpPr>
        <p:spPr>
          <a:xfrm>
            <a:off x="8038380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Скругленный прямоугольник 78"/>
          <p:cNvSpPr/>
          <p:nvPr/>
        </p:nvSpPr>
        <p:spPr>
          <a:xfrm>
            <a:off x="6150675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426056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9561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48088" y="1536810"/>
            <a:ext cx="1584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Корпоративный </a:t>
            </a:r>
          </a:p>
          <a:p>
            <a:pPr algn="ctr"/>
            <a:r>
              <a:rPr lang="ru-RU" sz="1200" dirty="0"/>
              <a:t>портал с ЛК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80664" y="1536810"/>
            <a:ext cx="162920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Адаптация новых сотрудников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1018" y="1444477"/>
            <a:ext cx="1543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Оценка и развитие сотрудников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52976" y="2805256"/>
            <a:ext cx="1459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Отчеты и аналитика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24480" y="2897589"/>
            <a:ext cx="156136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Заявки и процессы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0846" y="2874304"/>
            <a:ext cx="1595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Конструктор главной страницы</a:t>
            </a:r>
          </a:p>
        </p:txBody>
      </p:sp>
      <p:sp>
        <p:nvSpPr>
          <p:cNvPr id="47" name="Заголовок 4"/>
          <p:cNvSpPr txBox="1"/>
          <p:nvPr/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РЕШЕНИЯ МОДУЛЬ «</a:t>
            </a:r>
            <a:r>
              <a:rPr lang="en-US" dirty="0">
                <a:solidFill>
                  <a:schemeClr val="bg1"/>
                </a:solidFill>
              </a:rPr>
              <a:t>SERVICE</a:t>
            </a:r>
            <a:r>
              <a:rPr lang="ru-RU" dirty="0">
                <a:solidFill>
                  <a:schemeClr val="bg1"/>
                </a:solidFill>
              </a:rPr>
              <a:t>»</a:t>
            </a:r>
          </a:p>
        </p:txBody>
      </p:sp>
      <p:pic>
        <p:nvPicPr>
          <p:cNvPr id="65" name="Рисунок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60568" y="1536810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Автоматизация процесса подбора</a:t>
            </a:r>
          </a:p>
        </p:txBody>
      </p:sp>
      <p:pic>
        <p:nvPicPr>
          <p:cNvPr id="86" name="Рисунок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6" b="13126"/>
          <a:stretch>
            <a:fillRect/>
          </a:stretch>
        </p:blipFill>
        <p:spPr>
          <a:xfrm>
            <a:off x="1150557" y="1105364"/>
            <a:ext cx="379306" cy="279734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4915508" y="1098536"/>
            <a:ext cx="379305" cy="289609"/>
          </a:xfrm>
          <a:prstGeom prst="rect">
            <a:avLst/>
          </a:prstGeom>
        </p:spPr>
      </p:pic>
      <p:pic>
        <p:nvPicPr>
          <p:cNvPr id="94" name="Рисунок 9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" b="1442"/>
          <a:stretch>
            <a:fillRect/>
          </a:stretch>
        </p:blipFill>
        <p:spPr>
          <a:xfrm>
            <a:off x="1150557" y="2451987"/>
            <a:ext cx="379306" cy="368370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51" y="2456784"/>
            <a:ext cx="281819" cy="281819"/>
          </a:xfrm>
          <a:prstGeom prst="rect">
            <a:avLst/>
          </a:prstGeom>
        </p:spPr>
      </p:pic>
      <p:pic>
        <p:nvPicPr>
          <p:cNvPr id="100" name="Рисунок 9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3" y="1103921"/>
            <a:ext cx="281819" cy="281819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 b="16793"/>
          <a:stretch>
            <a:fillRect/>
          </a:stretch>
        </p:blipFill>
        <p:spPr>
          <a:xfrm>
            <a:off x="6783102" y="1103921"/>
            <a:ext cx="424331" cy="281819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8045295" y="4236915"/>
            <a:ext cx="167535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Просмотр расчетных листов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313245" y="2989922"/>
            <a:ext cx="136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Расширенные опросы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0000408" y="4236915"/>
            <a:ext cx="1529793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Заявки на отпуск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029770" y="1629143"/>
            <a:ext cx="1471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База знаний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991683" y="2897589"/>
            <a:ext cx="1547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Магазин подарков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462509" y="2805256"/>
            <a:ext cx="1525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Управление целями (целеполагание)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181112" y="4236915"/>
            <a:ext cx="162831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Заказ справок и пропусков</a:t>
            </a:r>
          </a:p>
        </p:txBody>
      </p:sp>
      <p:pic>
        <p:nvPicPr>
          <p:cNvPr id="130" name="Рисунок 1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>
          <a:xfrm>
            <a:off x="10598146" y="1107887"/>
            <a:ext cx="334316" cy="289609"/>
          </a:xfrm>
          <a:prstGeom prst="rect">
            <a:avLst/>
          </a:prstGeom>
        </p:spPr>
      </p:pic>
      <p:pic>
        <p:nvPicPr>
          <p:cNvPr id="132" name="Рисунок 1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2458227"/>
            <a:ext cx="279734" cy="279734"/>
          </a:xfrm>
          <a:prstGeom prst="rect">
            <a:avLst/>
          </a:prstGeom>
        </p:spPr>
      </p:pic>
      <p:pic>
        <p:nvPicPr>
          <p:cNvPr id="134" name="Рисунок 1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 b="6980"/>
          <a:stretch>
            <a:fillRect/>
          </a:stretch>
        </p:blipFill>
        <p:spPr>
          <a:xfrm>
            <a:off x="6827463" y="2451988"/>
            <a:ext cx="335608" cy="288760"/>
          </a:xfrm>
          <a:prstGeom prst="rect">
            <a:avLst/>
          </a:prstGeom>
        </p:spPr>
      </p:pic>
      <p:pic>
        <p:nvPicPr>
          <p:cNvPr id="136" name="Рисунок 1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4" b="8234"/>
          <a:stretch>
            <a:fillRect/>
          </a:stretch>
        </p:blipFill>
        <p:spPr>
          <a:xfrm>
            <a:off x="10596613" y="2456785"/>
            <a:ext cx="337383" cy="281820"/>
          </a:xfrm>
          <a:prstGeom prst="rect">
            <a:avLst/>
          </a:prstGeom>
        </p:spPr>
      </p:pic>
      <p:pic>
        <p:nvPicPr>
          <p:cNvPr id="140" name="Рисунок 1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8305" y="3744265"/>
            <a:ext cx="333924" cy="333924"/>
          </a:xfrm>
          <a:prstGeom prst="rect">
            <a:avLst/>
          </a:prstGeom>
        </p:spPr>
      </p:pic>
      <p:pic>
        <p:nvPicPr>
          <p:cNvPr id="142" name="Рисунок 1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9280" y="3748584"/>
            <a:ext cx="362545" cy="362545"/>
          </a:xfrm>
          <a:prstGeom prst="rect">
            <a:avLst/>
          </a:prstGeom>
        </p:spPr>
      </p:pic>
      <p:pic>
        <p:nvPicPr>
          <p:cNvPr id="144" name="Рисунок 1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" b="637"/>
          <a:stretch>
            <a:fillRect/>
          </a:stretch>
        </p:blipFill>
        <p:spPr>
          <a:xfrm>
            <a:off x="10623862" y="3782037"/>
            <a:ext cx="282884" cy="279281"/>
          </a:xfrm>
          <a:prstGeom prst="rect">
            <a:avLst/>
          </a:prstGeom>
        </p:spPr>
      </p:pic>
      <p:sp>
        <p:nvSpPr>
          <p:cNvPr id="87" name="Скругленный прямоугольник 86"/>
          <p:cNvSpPr/>
          <p:nvPr/>
        </p:nvSpPr>
        <p:spPr>
          <a:xfrm>
            <a:off x="9920712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Скругленный прямоугольник 88"/>
          <p:cNvSpPr/>
          <p:nvPr/>
        </p:nvSpPr>
        <p:spPr>
          <a:xfrm>
            <a:off x="2380637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Скругленный прямоугольник 89"/>
          <p:cNvSpPr/>
          <p:nvPr/>
        </p:nvSpPr>
        <p:spPr>
          <a:xfrm>
            <a:off x="6150675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1" name="Скругленный прямоугольник 90"/>
          <p:cNvSpPr/>
          <p:nvPr/>
        </p:nvSpPr>
        <p:spPr>
          <a:xfrm>
            <a:off x="8038380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3" name="Скругленный прямоугольник 92"/>
          <p:cNvSpPr/>
          <p:nvPr/>
        </p:nvSpPr>
        <p:spPr>
          <a:xfrm>
            <a:off x="495618" y="506488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5" name="Скругленный прямоугольник 94"/>
          <p:cNvSpPr/>
          <p:nvPr/>
        </p:nvSpPr>
        <p:spPr>
          <a:xfrm>
            <a:off x="4260568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7" name="TextBox 96"/>
          <p:cNvSpPr txBox="1"/>
          <p:nvPr/>
        </p:nvSpPr>
        <p:spPr>
          <a:xfrm>
            <a:off x="495618" y="5496549"/>
            <a:ext cx="1689185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Заявки на командировки, авансовый отчет</a:t>
            </a:r>
          </a:p>
        </p:txBody>
      </p:sp>
      <p:pic>
        <p:nvPicPr>
          <p:cNvPr id="101" name="Рисунок 10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b="4394"/>
          <a:stretch>
            <a:fillRect/>
          </a:stretch>
        </p:blipFill>
        <p:spPr>
          <a:xfrm>
            <a:off x="4915508" y="5093521"/>
            <a:ext cx="382718" cy="349081"/>
          </a:xfrm>
          <a:prstGeom prst="rect">
            <a:avLst/>
          </a:prstGeom>
        </p:spPr>
      </p:pic>
      <p:pic>
        <p:nvPicPr>
          <p:cNvPr id="103" name="Рисунок 10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" r="341"/>
          <a:stretch>
            <a:fillRect/>
          </a:stretch>
        </p:blipFill>
        <p:spPr>
          <a:xfrm>
            <a:off x="1168208" y="5096232"/>
            <a:ext cx="344005" cy="34637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8089518" y="5588882"/>
            <a:ext cx="1586908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Взаимодействие с </a:t>
            </a:r>
            <a:r>
              <a:rPr lang="ru-RU" sz="1200" dirty="0" err="1">
                <a:solidFill>
                  <a:schemeClr val="bg1"/>
                </a:solidFill>
              </a:rPr>
              <a:t>бэкофисом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0000408" y="5496549"/>
            <a:ext cx="152979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Настраиваемая цепочка согласований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181112" y="5588882"/>
            <a:ext cx="162831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Роботизация и автоматизация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436748" y="5681215"/>
            <a:ext cx="157696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Инфо о ДМС</a:t>
            </a:r>
          </a:p>
        </p:txBody>
      </p:sp>
      <p:pic>
        <p:nvPicPr>
          <p:cNvPr id="113" name="Рисунок 1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6212" y="5082651"/>
            <a:ext cx="359951" cy="359951"/>
          </a:xfrm>
          <a:prstGeom prst="rect">
            <a:avLst/>
          </a:prstGeom>
        </p:spPr>
      </p:pic>
      <p:pic>
        <p:nvPicPr>
          <p:cNvPr id="114" name="Рисунок 11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7463" y="5134004"/>
            <a:ext cx="282545" cy="282545"/>
          </a:xfrm>
          <a:prstGeom prst="rect">
            <a:avLst/>
          </a:prstGeom>
        </p:spPr>
      </p:pic>
      <p:pic>
        <p:nvPicPr>
          <p:cNvPr id="118" name="Рисунок 11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4" b="12484"/>
          <a:stretch>
            <a:fillRect/>
          </a:stretch>
        </p:blipFill>
        <p:spPr>
          <a:xfrm>
            <a:off x="8721244" y="5137056"/>
            <a:ext cx="350581" cy="263048"/>
          </a:xfrm>
          <a:prstGeom prst="rect">
            <a:avLst/>
          </a:prstGeom>
        </p:spPr>
      </p:pic>
      <p:pic>
        <p:nvPicPr>
          <p:cNvPr id="120" name="Рисунок 11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7" b="9877"/>
          <a:stretch>
            <a:fillRect/>
          </a:stretch>
        </p:blipFill>
        <p:spPr>
          <a:xfrm>
            <a:off x="10596613" y="5126864"/>
            <a:ext cx="340505" cy="273240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4285264" y="5588882"/>
            <a:ext cx="163979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Управление заместителями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80989" y="3596516"/>
            <a:ext cx="468605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8000" dirty="0">
                <a:ln>
                  <a:solidFill>
                    <a:schemeClr val="accent1"/>
                  </a:solidFill>
                </a:ln>
                <a:solidFill>
                  <a:schemeClr val="accent3"/>
                </a:solidFill>
              </a:rPr>
              <a:t>+</a:t>
            </a:r>
          </a:p>
        </p:txBody>
      </p:sp>
      <p:sp>
        <p:nvSpPr>
          <p:cNvPr id="68" name="Скругленный прямоугольник 67"/>
          <p:cNvSpPr/>
          <p:nvPr/>
        </p:nvSpPr>
        <p:spPr>
          <a:xfrm>
            <a:off x="2380637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2451958" y="1389434"/>
            <a:ext cx="15834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/>
              <a:t>KPI</a:t>
            </a:r>
            <a:endParaRPr lang="ru-RU" sz="1200" dirty="0"/>
          </a:p>
          <a:p>
            <a:pPr algn="ctr"/>
            <a:r>
              <a:rPr lang="ru-RU" sz="1200" dirty="0"/>
              <a:t>Управление эффективностью</a:t>
            </a:r>
          </a:p>
        </p:txBody>
      </p:sp>
      <p:pic>
        <p:nvPicPr>
          <p:cNvPr id="70" name="Рисунок 6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1105364"/>
            <a:ext cx="279734" cy="279734"/>
          </a:xfrm>
          <a:prstGeom prst="rect">
            <a:avLst/>
          </a:prstGeom>
        </p:spPr>
      </p:pic>
      <p:pic>
        <p:nvPicPr>
          <p:cNvPr id="74" name="Рисунок 7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2" y="2456785"/>
            <a:ext cx="281820" cy="28182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Скругленный прямоугольник 114"/>
          <p:cNvSpPr/>
          <p:nvPr/>
        </p:nvSpPr>
        <p:spPr>
          <a:xfrm>
            <a:off x="9920712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6" name="Скругленный прямоугольник 115"/>
          <p:cNvSpPr/>
          <p:nvPr/>
        </p:nvSpPr>
        <p:spPr>
          <a:xfrm>
            <a:off x="9920712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7" name="Скругленный прямоугольник 116"/>
          <p:cNvSpPr/>
          <p:nvPr/>
        </p:nvSpPr>
        <p:spPr>
          <a:xfrm>
            <a:off x="9920712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Скругленный прямоугольник 79"/>
          <p:cNvSpPr/>
          <p:nvPr/>
        </p:nvSpPr>
        <p:spPr>
          <a:xfrm>
            <a:off x="2380637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Скругленный прямоугольник 80"/>
          <p:cNvSpPr/>
          <p:nvPr/>
        </p:nvSpPr>
        <p:spPr>
          <a:xfrm>
            <a:off x="6150675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Скругленный прямоугольник 81"/>
          <p:cNvSpPr/>
          <p:nvPr/>
        </p:nvSpPr>
        <p:spPr>
          <a:xfrm>
            <a:off x="2380637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Скругленный прямоугольник 82"/>
          <p:cNvSpPr/>
          <p:nvPr/>
        </p:nvSpPr>
        <p:spPr>
          <a:xfrm>
            <a:off x="8038380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Скругленный прямоугольник 71"/>
          <p:cNvSpPr/>
          <p:nvPr/>
        </p:nvSpPr>
        <p:spPr>
          <a:xfrm>
            <a:off x="6150675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Скругленный прямоугольник 72"/>
          <p:cNvSpPr/>
          <p:nvPr/>
        </p:nvSpPr>
        <p:spPr>
          <a:xfrm>
            <a:off x="8038380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4" name="Скругленный прямоугольник 73"/>
          <p:cNvSpPr/>
          <p:nvPr/>
        </p:nvSpPr>
        <p:spPr>
          <a:xfrm>
            <a:off x="495618" y="3712917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Скругленный прямоугольник 74"/>
          <p:cNvSpPr/>
          <p:nvPr/>
        </p:nvSpPr>
        <p:spPr>
          <a:xfrm>
            <a:off x="4260568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Скругленный прямоугольник 75"/>
          <p:cNvSpPr/>
          <p:nvPr/>
        </p:nvSpPr>
        <p:spPr>
          <a:xfrm>
            <a:off x="49561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426056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Скругленный прямоугольник 77"/>
          <p:cNvSpPr/>
          <p:nvPr/>
        </p:nvSpPr>
        <p:spPr>
          <a:xfrm>
            <a:off x="8038380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Скругленный прямоугольник 78"/>
          <p:cNvSpPr/>
          <p:nvPr/>
        </p:nvSpPr>
        <p:spPr>
          <a:xfrm>
            <a:off x="6150675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426056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9561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48088" y="1536810"/>
            <a:ext cx="1584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Корпоративный </a:t>
            </a:r>
          </a:p>
          <a:p>
            <a:pPr algn="ctr"/>
            <a:r>
              <a:rPr lang="ru-RU" sz="1200" dirty="0"/>
              <a:t>портал с ЛК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80664" y="1536810"/>
            <a:ext cx="162920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Адаптация новых сотрудников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1018" y="1444477"/>
            <a:ext cx="1543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Оценка и развитие сотрудников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5618" y="4236915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Система обучения (</a:t>
            </a:r>
            <a:r>
              <a:rPr lang="en-US" sz="1200" dirty="0">
                <a:solidFill>
                  <a:schemeClr val="bg1"/>
                </a:solidFill>
              </a:rPr>
              <a:t>LMS</a:t>
            </a:r>
            <a:r>
              <a:rPr lang="ru-RU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52976" y="2805256"/>
            <a:ext cx="1459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Отчеты и аналитика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77556" y="4236915"/>
            <a:ext cx="1655208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 err="1"/>
              <a:t>Геймификация</a:t>
            </a:r>
            <a:r>
              <a:rPr lang="ru-RU" sz="1200" dirty="0"/>
              <a:t> (магазин)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24480" y="2897589"/>
            <a:ext cx="156136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Заявки и процессы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2607" y="2897589"/>
            <a:ext cx="1595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Конструктор главной страницы</a:t>
            </a:r>
          </a:p>
        </p:txBody>
      </p:sp>
      <p:sp>
        <p:nvSpPr>
          <p:cNvPr id="47" name="Заголовок 4"/>
          <p:cNvSpPr txBox="1"/>
          <p:nvPr/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РЕШЕНИЯ МОДУЛЬ «</a:t>
            </a:r>
            <a:r>
              <a:rPr lang="en-US" dirty="0">
                <a:solidFill>
                  <a:schemeClr val="bg1"/>
                </a:solidFill>
              </a:rPr>
              <a:t>TALENT</a:t>
            </a:r>
            <a:r>
              <a:rPr lang="ru-RU" dirty="0">
                <a:solidFill>
                  <a:schemeClr val="bg1"/>
                </a:solidFill>
              </a:rPr>
              <a:t>»</a:t>
            </a:r>
          </a:p>
        </p:txBody>
      </p:sp>
      <p:pic>
        <p:nvPicPr>
          <p:cNvPr id="65" name="Рисунок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60568" y="1536810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Автоматизация процесса подбора</a:t>
            </a:r>
          </a:p>
        </p:txBody>
      </p:sp>
      <p:pic>
        <p:nvPicPr>
          <p:cNvPr id="70" name="Рисунок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13185"/>
          <a:stretch>
            <a:fillRect/>
          </a:stretch>
        </p:blipFill>
        <p:spPr>
          <a:xfrm>
            <a:off x="4915507" y="3782037"/>
            <a:ext cx="379306" cy="279280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6" b="13126"/>
          <a:stretch>
            <a:fillRect/>
          </a:stretch>
        </p:blipFill>
        <p:spPr>
          <a:xfrm>
            <a:off x="1150557" y="1105364"/>
            <a:ext cx="379306" cy="279734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4915508" y="1098536"/>
            <a:ext cx="379305" cy="289609"/>
          </a:xfrm>
          <a:prstGeom prst="rect">
            <a:avLst/>
          </a:prstGeom>
        </p:spPr>
      </p:pic>
      <p:pic>
        <p:nvPicPr>
          <p:cNvPr id="92" name="Рисунок 9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8000"/>
          <a:stretch>
            <a:fillRect/>
          </a:stretch>
        </p:blipFill>
        <p:spPr>
          <a:xfrm>
            <a:off x="1168208" y="3774897"/>
            <a:ext cx="344005" cy="289609"/>
          </a:xfrm>
          <a:prstGeom prst="rect">
            <a:avLst/>
          </a:prstGeom>
        </p:spPr>
      </p:pic>
      <p:pic>
        <p:nvPicPr>
          <p:cNvPr id="94" name="Рисунок 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" b="1442"/>
          <a:stretch>
            <a:fillRect/>
          </a:stretch>
        </p:blipFill>
        <p:spPr>
          <a:xfrm>
            <a:off x="1150557" y="2451987"/>
            <a:ext cx="379306" cy="368370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4251" y="2456784"/>
            <a:ext cx="281819" cy="281819"/>
          </a:xfrm>
          <a:prstGeom prst="rect">
            <a:avLst/>
          </a:prstGeom>
        </p:spPr>
      </p:pic>
      <p:pic>
        <p:nvPicPr>
          <p:cNvPr id="100" name="Рисунок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63" y="1103921"/>
            <a:ext cx="281819" cy="281819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8" b="16518"/>
          <a:stretch>
            <a:fillRect/>
          </a:stretch>
        </p:blipFill>
        <p:spPr>
          <a:xfrm>
            <a:off x="6783102" y="1103921"/>
            <a:ext cx="424331" cy="281819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8045295" y="4329248"/>
            <a:ext cx="1675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 err="1"/>
              <a:t>Брендирование</a:t>
            </a:r>
            <a:endParaRPr lang="ru-RU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313245" y="2989922"/>
            <a:ext cx="136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Расширенные опросы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913796" y="4293364"/>
            <a:ext cx="1689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Wiki-</a:t>
            </a:r>
            <a:r>
              <a:rPr lang="ru-RU" sz="1200" dirty="0"/>
              <a:t>конструктор страниц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029770" y="1629143"/>
            <a:ext cx="1471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База знаний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991683" y="2897589"/>
            <a:ext cx="1547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Магазин подарков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462509" y="2805256"/>
            <a:ext cx="1525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Управление целями (целеполагание)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181112" y="4144582"/>
            <a:ext cx="1628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Карта офиса и бронирование рабочих мест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36748" y="4236915"/>
            <a:ext cx="1576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Корпоративный университет</a:t>
            </a:r>
          </a:p>
        </p:txBody>
      </p:sp>
      <p:pic>
        <p:nvPicPr>
          <p:cNvPr id="130" name="Рисунок 1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>
          <a:xfrm>
            <a:off x="10598146" y="1107887"/>
            <a:ext cx="334316" cy="289609"/>
          </a:xfrm>
          <a:prstGeom prst="rect">
            <a:avLst/>
          </a:prstGeom>
        </p:spPr>
      </p:pic>
      <p:pic>
        <p:nvPicPr>
          <p:cNvPr id="132" name="Рисунок 1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2458227"/>
            <a:ext cx="279734" cy="279734"/>
          </a:xfrm>
          <a:prstGeom prst="rect">
            <a:avLst/>
          </a:prstGeom>
        </p:spPr>
      </p:pic>
      <p:pic>
        <p:nvPicPr>
          <p:cNvPr id="134" name="Рисунок 1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 b="6980"/>
          <a:stretch>
            <a:fillRect/>
          </a:stretch>
        </p:blipFill>
        <p:spPr>
          <a:xfrm>
            <a:off x="6827463" y="2451988"/>
            <a:ext cx="335608" cy="288760"/>
          </a:xfrm>
          <a:prstGeom prst="rect">
            <a:avLst/>
          </a:prstGeom>
        </p:spPr>
      </p:pic>
      <p:pic>
        <p:nvPicPr>
          <p:cNvPr id="136" name="Рисунок 13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4" b="8234"/>
          <a:stretch>
            <a:fillRect/>
          </a:stretch>
        </p:blipFill>
        <p:spPr>
          <a:xfrm>
            <a:off x="10596613" y="2456785"/>
            <a:ext cx="337383" cy="281820"/>
          </a:xfrm>
          <a:prstGeom prst="rect">
            <a:avLst/>
          </a:prstGeom>
        </p:spPr>
      </p:pic>
      <p:pic>
        <p:nvPicPr>
          <p:cNvPr id="138" name="Рисунок 1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25" y="3774897"/>
            <a:ext cx="289609" cy="289609"/>
          </a:xfrm>
          <a:prstGeom prst="rect">
            <a:avLst/>
          </a:prstGeom>
        </p:spPr>
      </p:pic>
      <p:pic>
        <p:nvPicPr>
          <p:cNvPr id="140" name="Рисунок 1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05" y="3744265"/>
            <a:ext cx="333924" cy="333924"/>
          </a:xfrm>
          <a:prstGeom prst="rect">
            <a:avLst/>
          </a:prstGeom>
        </p:spPr>
      </p:pic>
      <p:pic>
        <p:nvPicPr>
          <p:cNvPr id="142" name="Рисунок 1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332" y="3782037"/>
            <a:ext cx="279281" cy="279281"/>
          </a:xfrm>
          <a:prstGeom prst="rect">
            <a:avLst/>
          </a:prstGeom>
        </p:spPr>
      </p:pic>
      <p:sp>
        <p:nvSpPr>
          <p:cNvPr id="99" name="Скругленный прямоугольник 98"/>
          <p:cNvSpPr/>
          <p:nvPr/>
        </p:nvSpPr>
        <p:spPr>
          <a:xfrm>
            <a:off x="9920712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4" name="Скругленный прямоугольник 123"/>
          <p:cNvSpPr/>
          <p:nvPr/>
        </p:nvSpPr>
        <p:spPr>
          <a:xfrm>
            <a:off x="6150675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6" name="Скругленный прямоугольник 125"/>
          <p:cNvSpPr/>
          <p:nvPr/>
        </p:nvSpPr>
        <p:spPr>
          <a:xfrm>
            <a:off x="8038380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7" name="Скругленный прямоугольник 126"/>
          <p:cNvSpPr/>
          <p:nvPr/>
        </p:nvSpPr>
        <p:spPr>
          <a:xfrm>
            <a:off x="4260568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9" name="Рисунок 12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b="4394"/>
          <a:stretch>
            <a:fillRect/>
          </a:stretch>
        </p:blipFill>
        <p:spPr>
          <a:xfrm>
            <a:off x="4952064" y="5126864"/>
            <a:ext cx="306191" cy="279280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8089518" y="5588882"/>
            <a:ext cx="1586908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Управление проектами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0000408" y="5681215"/>
            <a:ext cx="1529793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HR</a:t>
            </a:r>
            <a:r>
              <a:rPr lang="ru-RU" sz="1200" dirty="0">
                <a:solidFill>
                  <a:schemeClr val="bg1"/>
                </a:solidFill>
              </a:rPr>
              <a:t>-аналитика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181112" y="5588882"/>
            <a:ext cx="162831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indent="0" algn="ctr">
              <a:buNone/>
            </a:pPr>
            <a:r>
              <a:rPr lang="ru-RU" sz="1200" dirty="0">
                <a:solidFill>
                  <a:schemeClr val="bg1"/>
                </a:solidFill>
              </a:rPr>
              <a:t>Кабинет руководителя</a:t>
            </a:r>
          </a:p>
        </p:txBody>
      </p:sp>
      <p:pic>
        <p:nvPicPr>
          <p:cNvPr id="137" name="Рисунок 1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7463" y="5134004"/>
            <a:ext cx="282545" cy="282545"/>
          </a:xfrm>
          <a:prstGeom prst="rect">
            <a:avLst/>
          </a:prstGeom>
        </p:spPr>
      </p:pic>
      <p:pic>
        <p:nvPicPr>
          <p:cNvPr id="139" name="Рисунок 1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r="180"/>
          <a:stretch>
            <a:fillRect/>
          </a:stretch>
        </p:blipFill>
        <p:spPr>
          <a:xfrm>
            <a:off x="8742062" y="5124217"/>
            <a:ext cx="291280" cy="292332"/>
          </a:xfrm>
          <a:prstGeom prst="rect">
            <a:avLst/>
          </a:prstGeom>
        </p:spPr>
      </p:pic>
      <p:pic>
        <p:nvPicPr>
          <p:cNvPr id="141" name="Рисунок 14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21" b="-3345"/>
          <a:stretch>
            <a:fillRect/>
          </a:stretch>
        </p:blipFill>
        <p:spPr>
          <a:xfrm>
            <a:off x="10623733" y="5128487"/>
            <a:ext cx="283013" cy="298198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4285264" y="5588883"/>
            <a:ext cx="163979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Внутренний подбор</a:t>
            </a:r>
          </a:p>
        </p:txBody>
      </p:sp>
      <p:sp>
        <p:nvSpPr>
          <p:cNvPr id="145" name="Скругленный прямоугольник 144"/>
          <p:cNvSpPr/>
          <p:nvPr/>
        </p:nvSpPr>
        <p:spPr>
          <a:xfrm>
            <a:off x="2380637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6" name="Рисунок 14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b="4394"/>
          <a:stretch>
            <a:fillRect/>
          </a:stretch>
        </p:blipFill>
        <p:spPr>
          <a:xfrm>
            <a:off x="3072133" y="5126864"/>
            <a:ext cx="306191" cy="27928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2405333" y="5588883"/>
            <a:ext cx="163979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Карьера и лидерство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711109" y="4941856"/>
            <a:ext cx="468605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8000" dirty="0">
                <a:ln>
                  <a:solidFill>
                    <a:schemeClr val="accent1"/>
                  </a:solidFill>
                </a:ln>
                <a:solidFill>
                  <a:schemeClr val="accent3"/>
                </a:solidFill>
              </a:rPr>
              <a:t>+</a:t>
            </a:r>
          </a:p>
        </p:txBody>
      </p:sp>
      <p:sp>
        <p:nvSpPr>
          <p:cNvPr id="85" name="Скругленный прямоугольник 84"/>
          <p:cNvSpPr/>
          <p:nvPr/>
        </p:nvSpPr>
        <p:spPr>
          <a:xfrm>
            <a:off x="2380637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TextBox 86"/>
          <p:cNvSpPr txBox="1"/>
          <p:nvPr/>
        </p:nvSpPr>
        <p:spPr>
          <a:xfrm>
            <a:off x="2439827" y="1365580"/>
            <a:ext cx="15834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/>
              <a:t>KPI</a:t>
            </a:r>
            <a:endParaRPr lang="ru-RU" sz="1200" dirty="0"/>
          </a:p>
          <a:p>
            <a:pPr algn="ctr"/>
            <a:r>
              <a:rPr lang="ru-RU" sz="1200" dirty="0"/>
              <a:t>Управление эффективностью</a:t>
            </a:r>
          </a:p>
        </p:txBody>
      </p:sp>
      <p:pic>
        <p:nvPicPr>
          <p:cNvPr id="89" name="Рисунок 8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1105364"/>
            <a:ext cx="279734" cy="279734"/>
          </a:xfrm>
          <a:prstGeom prst="rect">
            <a:avLst/>
          </a:prstGeom>
        </p:spPr>
      </p:pic>
      <p:pic>
        <p:nvPicPr>
          <p:cNvPr id="84" name="Рисунок 8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2" y="2456785"/>
            <a:ext cx="281820" cy="281820"/>
          </a:xfrm>
          <a:prstGeom prst="rect">
            <a:avLst/>
          </a:prstGeom>
        </p:spPr>
      </p:pic>
      <p:pic>
        <p:nvPicPr>
          <p:cNvPr id="90" name="Рисунок 8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3862" y="3738873"/>
            <a:ext cx="339316" cy="33931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287859"/>
            <a:ext cx="11237670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Все модули взаимодействуют друг с другом при подключении.</a:t>
            </a:r>
          </a:p>
          <a:p>
            <a:pPr marL="0" indent="0">
              <a:buNone/>
            </a:pPr>
            <a:r>
              <a:rPr lang="ru-RU" sz="2000" dirty="0"/>
              <a:t>Трансформируются в полноценную платформу при объединении всех трех модулей - есть возможность постепенно наращивать полезный функционал.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ru-RU" sz="2000" dirty="0"/>
              <a:t>Модуль «</a:t>
            </a:r>
            <a:r>
              <a:rPr lang="en-US" sz="2000" dirty="0"/>
              <a:t>Social</a:t>
            </a:r>
            <a:r>
              <a:rPr lang="ru-RU" sz="2000" dirty="0"/>
              <a:t>»</a:t>
            </a:r>
            <a:r>
              <a:rPr lang="en-US" sz="2000" dirty="0"/>
              <a:t> – </a:t>
            </a:r>
            <a:r>
              <a:rPr lang="ru-RU" sz="2000" dirty="0"/>
              <a:t>от 1000+ сотрудников.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ru-RU" sz="2000" dirty="0"/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ru-RU" sz="2000" dirty="0"/>
              <a:t>Модуль «</a:t>
            </a:r>
            <a:r>
              <a:rPr lang="en-US" sz="2000" dirty="0"/>
              <a:t>VK People Hub</a:t>
            </a:r>
            <a:r>
              <a:rPr lang="ru-RU" sz="2000" dirty="0"/>
              <a:t>» (объединяет все три модуля)</a:t>
            </a:r>
            <a:r>
              <a:rPr lang="en-US" sz="2000" dirty="0"/>
              <a:t> – </a:t>
            </a:r>
            <a:r>
              <a:rPr lang="ru-RU" sz="2000" dirty="0"/>
              <a:t>от 5000+ сотрудников.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4002875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Конструктор страниц </a:t>
            </a:r>
            <a:r>
              <a:rPr lang="en-US" b="1" dirty="0">
                <a:solidFill>
                  <a:schemeClr val="accent1"/>
                </a:solidFill>
              </a:rPr>
              <a:t>Wiki</a:t>
            </a:r>
            <a:endParaRPr lang="ru-RU" b="1" dirty="0">
              <a:solidFill>
                <a:schemeClr val="accent1"/>
              </a:solidFill>
            </a:endParaRPr>
          </a:p>
          <a:p>
            <a:endParaRPr lang="ru-RU" sz="1000" dirty="0"/>
          </a:p>
          <a:p>
            <a:pPr marL="0" indent="0">
              <a:buNone/>
            </a:pPr>
            <a:r>
              <a:rPr lang="ru-RU" sz="1600" dirty="0"/>
              <a:t>Возможность создавать статичные страницы с помощью визуального редактора и набора </a:t>
            </a:r>
            <a:r>
              <a:rPr lang="ru-RU" sz="1600" dirty="0" err="1"/>
              <a:t>сниппетов</a:t>
            </a:r>
            <a:endParaRPr lang="ru-RU" sz="16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94" t="1455"/>
          <a:stretch>
            <a:fillRect/>
          </a:stretch>
        </p:blipFill>
        <p:spPr>
          <a:xfrm>
            <a:off x="4837567" y="1017117"/>
            <a:ext cx="4640412" cy="2936919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8949" t="2080" r="9513" b="4170"/>
          <a:stretch>
            <a:fillRect/>
          </a:stretch>
        </p:blipFill>
        <p:spPr>
          <a:xfrm>
            <a:off x="9673433" y="745520"/>
            <a:ext cx="2023583" cy="320851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1596" r="867" b="9905"/>
          <a:stretch>
            <a:fillRect/>
          </a:stretch>
        </p:blipFill>
        <p:spPr>
          <a:xfrm>
            <a:off x="4837567" y="4202815"/>
            <a:ext cx="6859449" cy="2359025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5437186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Корпоративная социальная сеть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Три типа новостей для вывода на главной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Свой мессенджер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Блоги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r="1303"/>
          <a:stretch>
            <a:fillRect/>
          </a:stretch>
        </p:blipFill>
        <p:spPr>
          <a:xfrm>
            <a:off x="4762137" y="3405728"/>
            <a:ext cx="7094900" cy="315611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b="2801"/>
          <a:stretch>
            <a:fillRect/>
          </a:stretch>
        </p:blipFill>
        <p:spPr>
          <a:xfrm>
            <a:off x="8103237" y="771866"/>
            <a:ext cx="3753800" cy="248770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486717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Целеполагание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Постановка целей, трекинг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Возможность посмотреть, как выполнение целей одного сотрудника влияет на цели всей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HR</a:t>
            </a:r>
            <a:r>
              <a:rPr lang="ru-RU" sz="1600" dirty="0"/>
              <a:t> может отслеживать и получать аналитику по выполнению целей (отслеживание событий) и получать анализ риска увольнения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t="1350" b="1"/>
          <a:stretch>
            <a:fillRect/>
          </a:stretch>
        </p:blipFill>
        <p:spPr>
          <a:xfrm>
            <a:off x="6326864" y="3839869"/>
            <a:ext cx="5691357" cy="2539250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t="2200" r="1392"/>
          <a:stretch>
            <a:fillRect/>
          </a:stretch>
        </p:blipFill>
        <p:spPr>
          <a:xfrm>
            <a:off x="6329518" y="1472872"/>
            <a:ext cx="5688703" cy="2133928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1066" t="4746"/>
          <a:stretch>
            <a:fillRect/>
          </a:stretch>
        </p:blipFill>
        <p:spPr>
          <a:xfrm>
            <a:off x="2065981" y="4348923"/>
            <a:ext cx="4030019" cy="2030196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5430386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План развития и повышение компетенций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Определение навыков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Выбор направления для развития: экспертный, проектный, управленческий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Подбор курсов, программ, компетенций по выбранному направлению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56531"/>
            <a:ext cx="5851219" cy="2773383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79441"/>
            <a:ext cx="5851219" cy="2682399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/>
          <a:srcRect l="6136" r="2336"/>
          <a:stretch>
            <a:fillRect/>
          </a:stretch>
        </p:blipFill>
        <p:spPr>
          <a:xfrm>
            <a:off x="2015009" y="4516142"/>
            <a:ext cx="3910361" cy="2045698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5430386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Мобильное приложение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Есть чат-бот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Есть голосовой помощник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4205" r="5456"/>
          <a:stretch>
            <a:fillRect/>
          </a:stretch>
        </p:blipFill>
        <p:spPr>
          <a:xfrm>
            <a:off x="4192859" y="3385330"/>
            <a:ext cx="3552684" cy="3176509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12031" r="5541"/>
          <a:stretch>
            <a:fillRect/>
          </a:stretch>
        </p:blipFill>
        <p:spPr>
          <a:xfrm>
            <a:off x="7935721" y="3383460"/>
            <a:ext cx="3761295" cy="318151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599" y="597625"/>
            <a:ext cx="4139417" cy="2584794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ДОРОЖНАЯ КАРТА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4983" y="1188812"/>
            <a:ext cx="4977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Публичный </a:t>
            </a:r>
            <a:r>
              <a:rPr lang="en-US" sz="2000" dirty="0">
                <a:solidFill>
                  <a:schemeClr val="accent1"/>
                </a:solidFill>
              </a:rPr>
              <a:t>API </a:t>
            </a:r>
            <a:r>
              <a:rPr lang="ru-RU" sz="2000" dirty="0">
                <a:solidFill>
                  <a:schemeClr val="accent1"/>
                </a:solidFill>
              </a:rPr>
              <a:t>для создания корпоративных приложений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983" y="2095079"/>
            <a:ext cx="3633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Центр уведомлений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4983" y="3292061"/>
            <a:ext cx="4144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Конструктор </a:t>
            </a:r>
            <a:r>
              <a:rPr lang="ru-RU" sz="2000" dirty="0" err="1">
                <a:solidFill>
                  <a:schemeClr val="accent1"/>
                </a:solidFill>
              </a:rPr>
              <a:t>виджетов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4984" y="2693570"/>
            <a:ext cx="4144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Шаблоны страниц для </a:t>
            </a:r>
            <a:r>
              <a:rPr lang="en-US" sz="2000" dirty="0">
                <a:solidFill>
                  <a:schemeClr val="accent1"/>
                </a:solidFill>
              </a:rPr>
              <a:t>CMS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4983" y="3890552"/>
            <a:ext cx="3490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Развитие базы знаний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4983" y="4489043"/>
            <a:ext cx="4144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Создание </a:t>
            </a:r>
            <a:r>
              <a:rPr lang="en-US" sz="2000" dirty="0">
                <a:solidFill>
                  <a:schemeClr val="accent1"/>
                </a:solidFill>
              </a:rPr>
              <a:t>LMS </a:t>
            </a:r>
            <a:r>
              <a:rPr lang="ru-RU" sz="2000" dirty="0">
                <a:solidFill>
                  <a:schemeClr val="accent1"/>
                </a:solidFill>
              </a:rPr>
              <a:t>и обучения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7972" y="1188812"/>
            <a:ext cx="4977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Развитие адаптации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17972" y="1787303"/>
            <a:ext cx="6141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Развитие управления результативностью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17972" y="3292061"/>
            <a:ext cx="4144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Процессная аналитика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17972" y="2385794"/>
            <a:ext cx="5650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Панель администратора (настройка процессов)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17972" y="3890552"/>
            <a:ext cx="3490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Улучшение дизайна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17972" y="4489043"/>
            <a:ext cx="4144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Ролевая модель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4982" y="5087534"/>
            <a:ext cx="4854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Соответствие требованиям ИБ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17971" y="5087534"/>
            <a:ext cx="5104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Повышение производительности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4982" y="5686025"/>
            <a:ext cx="10737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Интеграция и коннекторы для других решений </a:t>
            </a:r>
            <a:r>
              <a:rPr lang="en-US" sz="2000" dirty="0">
                <a:solidFill>
                  <a:schemeClr val="accent1"/>
                </a:solidFill>
              </a:rPr>
              <a:t>VK Tech</a:t>
            </a:r>
            <a:endParaRPr lang="ru-RU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258703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ИПР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Отслеживание планов ИПР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Создание плана ИПР для сотрудника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Наличие шаблонов сценариев ИПР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39" y="253365"/>
            <a:ext cx="5920137" cy="3530844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t="28132" r="2160" b="3909"/>
          <a:stretch>
            <a:fillRect/>
          </a:stretch>
        </p:blipFill>
        <p:spPr>
          <a:xfrm>
            <a:off x="2912012" y="3897446"/>
            <a:ext cx="9011764" cy="2707189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СЛАБЫЕ МЕСТА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983" y="1605978"/>
            <a:ext cx="9589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Использование мобильного приложения только совместно с </a:t>
            </a:r>
            <a:r>
              <a:rPr lang="en-US" dirty="0"/>
              <a:t>VK Teams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94983" y="3920766"/>
            <a:ext cx="3716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Высокая стоимость решений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4983" y="2295486"/>
            <a:ext cx="9508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Стараются не </a:t>
            </a:r>
            <a:r>
              <a:rPr lang="ru-RU" dirty="0" err="1"/>
              <a:t>кастомизировать</a:t>
            </a:r>
            <a:r>
              <a:rPr lang="ru-RU" dirty="0"/>
              <a:t> решения под заказчика (трансформируют под решение процессы заказчика)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4983" y="3211468"/>
            <a:ext cx="5482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Решения не рассчитаны на компании </a:t>
            </a:r>
            <a:r>
              <a:rPr lang="en-US" dirty="0"/>
              <a:t>&lt;1000</a:t>
            </a:r>
            <a:endParaRPr lang="ru-RU" dirty="0"/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494983" y="2252776"/>
            <a:ext cx="9242575" cy="731752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494983" y="1543376"/>
            <a:ext cx="8935620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кругленный прямоугольник 33"/>
          <p:cNvSpPr/>
          <p:nvPr/>
        </p:nvSpPr>
        <p:spPr>
          <a:xfrm>
            <a:off x="494983" y="3855258"/>
            <a:ext cx="3716532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94984" y="3151772"/>
            <a:ext cx="5482736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4532920" y="3920766"/>
            <a:ext cx="3716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/>
              <a:t>Мало готовых решений</a:t>
            </a:r>
            <a:endParaRPr lang="en-US" dirty="0"/>
          </a:p>
        </p:txBody>
      </p:sp>
      <p:sp>
        <p:nvSpPr>
          <p:cNvPr id="13" name="Скругленный прямоугольник 33"/>
          <p:cNvSpPr/>
          <p:nvPr/>
        </p:nvSpPr>
        <p:spPr>
          <a:xfrm>
            <a:off x="4511717" y="3855258"/>
            <a:ext cx="3716532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5535809"/>
            <a:ext cx="12192000" cy="550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СТОИМОСТЬ «ЦИФРА»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4983" y="1140817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Модуль </a:t>
            </a:r>
            <a:r>
              <a:rPr lang="en-US" b="1" dirty="0"/>
              <a:t>Social </a:t>
            </a:r>
            <a:r>
              <a:rPr lang="ru-RU" b="1" dirty="0"/>
              <a:t>(коробка)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4983" y="1743134"/>
            <a:ext cx="3647526" cy="226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Внедрение от 14 дней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Есть лицензии и подписочная модель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Обновления становятся доступны пользователям сразу после появления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50477" y="1140817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Партнерская программа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4983" y="5626306"/>
            <a:ext cx="900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ru-RU" dirty="0">
                <a:solidFill>
                  <a:schemeClr val="bg1"/>
                </a:solidFill>
              </a:rPr>
              <a:t> По ценам информации нет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50476" y="1743134"/>
            <a:ext cx="4860323" cy="263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Активно развивают </a:t>
            </a:r>
            <a:r>
              <a:rPr lang="ru-RU" sz="1600" dirty="0" err="1"/>
              <a:t>партнерку</a:t>
            </a:r>
            <a:endParaRPr lang="ru-RU" sz="1600"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Проводят обучения и семинары (управление проектом, управление требованиями, отчетность)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Проводят тестирования и сертифицируют партнера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Много финансово вкладываются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" t="27487" r="4489" b="36597"/>
          <a:stretch>
            <a:fillRect/>
          </a:stretch>
        </p:blipFill>
        <p:spPr>
          <a:xfrm>
            <a:off x="10035295" y="502310"/>
            <a:ext cx="1825403" cy="361888"/>
          </a:xfrm>
          <a:prstGeom prst="rect">
            <a:avLst/>
          </a:prstGeom>
        </p:spPr>
      </p:pic>
      <p:sp>
        <p:nvSpPr>
          <p:cNvPr id="15" name="Текст 2"/>
          <p:cNvSpPr txBox="1"/>
          <p:nvPr/>
        </p:nvSpPr>
        <p:spPr>
          <a:xfrm>
            <a:off x="494983" y="1263673"/>
            <a:ext cx="5239390" cy="1383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«</a:t>
            </a:r>
            <a:r>
              <a:rPr lang="en-US" sz="1800" dirty="0"/>
              <a:t>Fusion</a:t>
            </a:r>
            <a:r>
              <a:rPr lang="ru-RU" sz="1800" dirty="0"/>
              <a:t>». Направление деятельности компании: внедрение </a:t>
            </a:r>
            <a:r>
              <a:rPr lang="ru-RU" sz="1800" dirty="0" err="1"/>
              <a:t>интранет</a:t>
            </a:r>
            <a:r>
              <a:rPr lang="ru-RU" sz="1800" dirty="0"/>
              <a:t>-решений, социальных корпоративных сетей, CRM. </a:t>
            </a:r>
          </a:p>
          <a:p>
            <a:r>
              <a:rPr lang="ru-RU" sz="1800" dirty="0"/>
              <a:t>Есть собственное </a:t>
            </a:r>
            <a:r>
              <a:rPr lang="en-US" sz="1800" dirty="0"/>
              <a:t>HR </a:t>
            </a:r>
            <a:r>
              <a:rPr lang="ru-RU" sz="1800" dirty="0"/>
              <a:t>решение на базе Битрикс24.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7801" y="3111410"/>
            <a:ext cx="50916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ru-RU" sz="1600" dirty="0"/>
              <a:t>Золотой партнёр 1С-Битрикс</a:t>
            </a:r>
            <a:br>
              <a:rPr lang="ru-RU" sz="1600" dirty="0"/>
            </a:br>
            <a:endParaRPr lang="ru-RU" sz="1600" dirty="0"/>
          </a:p>
          <a:p>
            <a:pPr marL="285750" indent="-285750">
              <a:buClr>
                <a:schemeClr val="accent1"/>
              </a:buClr>
              <a:buFont typeface="Системный шрифт, обычный"/>
              <a:buChar char="＋"/>
            </a:pPr>
            <a:r>
              <a:rPr lang="en-US" sz="1600" dirty="0"/>
              <a:t>On-premise</a:t>
            </a:r>
            <a:endParaRPr lang="ru-RU" sz="16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ru-RU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О ПРОДУКТЕ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9" t="5475" r="11716" b="14323"/>
          <a:stretch>
            <a:fillRect/>
          </a:stretch>
        </p:blipFill>
        <p:spPr>
          <a:xfrm>
            <a:off x="5596251" y="1263672"/>
            <a:ext cx="6264448" cy="3928259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Скругленный прямоугольник 80"/>
          <p:cNvSpPr/>
          <p:nvPr/>
        </p:nvSpPr>
        <p:spPr>
          <a:xfrm>
            <a:off x="6150675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Скругленный прямоугольник 82"/>
          <p:cNvSpPr/>
          <p:nvPr/>
        </p:nvSpPr>
        <p:spPr>
          <a:xfrm>
            <a:off x="8038380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Скругленный прямоугольник 71"/>
          <p:cNvSpPr/>
          <p:nvPr/>
        </p:nvSpPr>
        <p:spPr>
          <a:xfrm>
            <a:off x="6150675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Скругленный прямоугольник 72"/>
          <p:cNvSpPr/>
          <p:nvPr/>
        </p:nvSpPr>
        <p:spPr>
          <a:xfrm>
            <a:off x="8038380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6180664" y="1536810"/>
            <a:ext cx="162920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Адаптация новых сотрудников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11018" y="1629143"/>
            <a:ext cx="154390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Оценка 360</a:t>
            </a:r>
          </a:p>
        </p:txBody>
      </p:sp>
      <p:sp>
        <p:nvSpPr>
          <p:cNvPr id="47" name="Заголовок 4"/>
          <p:cNvSpPr txBox="1"/>
          <p:nvPr/>
        </p:nvSpPr>
        <p:spPr>
          <a:xfrm>
            <a:off x="495618" y="253365"/>
            <a:ext cx="11072495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РЕШЕНИЯ</a:t>
            </a:r>
          </a:p>
        </p:txBody>
      </p:sp>
      <p:pic>
        <p:nvPicPr>
          <p:cNvPr id="65" name="Рисунок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4" y="6376990"/>
            <a:ext cx="1264835" cy="182782"/>
          </a:xfrm>
          <a:prstGeom prst="rect">
            <a:avLst/>
          </a:prstGeom>
        </p:spPr>
      </p:pic>
      <p:pic>
        <p:nvPicPr>
          <p:cNvPr id="100" name="Рисунок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63" y="1103921"/>
            <a:ext cx="281819" cy="281819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8" b="16518"/>
          <a:stretch>
            <a:fillRect/>
          </a:stretch>
        </p:blipFill>
        <p:spPr>
          <a:xfrm>
            <a:off x="6783102" y="1103921"/>
            <a:ext cx="424331" cy="281819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8045295" y="4329248"/>
            <a:ext cx="1675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 err="1"/>
              <a:t>Брендирование</a:t>
            </a:r>
            <a:endParaRPr lang="ru-RU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6181112" y="4144582"/>
            <a:ext cx="1628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Карта офиса и бронирование рабочих мест</a:t>
            </a:r>
          </a:p>
        </p:txBody>
      </p:sp>
      <p:pic>
        <p:nvPicPr>
          <p:cNvPr id="140" name="Рисунок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8305" y="3744265"/>
            <a:ext cx="333924" cy="333924"/>
          </a:xfrm>
          <a:prstGeom prst="rect">
            <a:avLst/>
          </a:prstGeom>
        </p:spPr>
      </p:pic>
      <p:sp>
        <p:nvSpPr>
          <p:cNvPr id="124" name="Скругленный прямоугольник 123"/>
          <p:cNvSpPr/>
          <p:nvPr/>
        </p:nvSpPr>
        <p:spPr>
          <a:xfrm>
            <a:off x="2380637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6" name="Скругленный прямоугольник 125"/>
          <p:cNvSpPr/>
          <p:nvPr/>
        </p:nvSpPr>
        <p:spPr>
          <a:xfrm>
            <a:off x="495618" y="3712917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7" name="TextBox 126"/>
          <p:cNvSpPr txBox="1"/>
          <p:nvPr/>
        </p:nvSpPr>
        <p:spPr>
          <a:xfrm>
            <a:off x="495618" y="4236915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Система обучения (</a:t>
            </a:r>
            <a:r>
              <a:rPr lang="en-US" sz="1200" dirty="0"/>
              <a:t>LMS</a:t>
            </a:r>
            <a:r>
              <a:rPr lang="ru-RU" sz="1200" dirty="0"/>
              <a:t>)</a:t>
            </a:r>
          </a:p>
        </p:txBody>
      </p:sp>
      <p:pic>
        <p:nvPicPr>
          <p:cNvPr id="129" name="Рисунок 1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68208" y="3774897"/>
            <a:ext cx="344005" cy="289609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2436748" y="4236915"/>
            <a:ext cx="1576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Корпоративный университет</a:t>
            </a:r>
          </a:p>
        </p:txBody>
      </p:sp>
      <p:pic>
        <p:nvPicPr>
          <p:cNvPr id="133" name="Рисунок 1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25" y="3774897"/>
            <a:ext cx="289609" cy="289609"/>
          </a:xfrm>
          <a:prstGeom prst="rect">
            <a:avLst/>
          </a:prstGeom>
        </p:spPr>
      </p:pic>
      <p:sp>
        <p:nvSpPr>
          <p:cNvPr id="137" name="Скругленный прямоугольник 136"/>
          <p:cNvSpPr/>
          <p:nvPr/>
        </p:nvSpPr>
        <p:spPr>
          <a:xfrm>
            <a:off x="49561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9" name="TextBox 138"/>
          <p:cNvSpPr txBox="1"/>
          <p:nvPr/>
        </p:nvSpPr>
        <p:spPr>
          <a:xfrm>
            <a:off x="548088" y="1536810"/>
            <a:ext cx="1584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Корпоративный </a:t>
            </a:r>
          </a:p>
          <a:p>
            <a:pPr algn="ctr"/>
            <a:r>
              <a:rPr lang="ru-RU" sz="1200" dirty="0">
                <a:solidFill>
                  <a:schemeClr val="bg1"/>
                </a:solidFill>
              </a:rPr>
              <a:t>портал с ЛК</a:t>
            </a:r>
          </a:p>
        </p:txBody>
      </p:sp>
      <p:pic>
        <p:nvPicPr>
          <p:cNvPr id="141" name="Рисунок 1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6" b="13126"/>
          <a:stretch>
            <a:fillRect/>
          </a:stretch>
        </p:blipFill>
        <p:spPr>
          <a:xfrm>
            <a:off x="1150557" y="1105364"/>
            <a:ext cx="379306" cy="279734"/>
          </a:xfrm>
          <a:prstGeom prst="rect">
            <a:avLst/>
          </a:prstGeom>
        </p:spPr>
      </p:pic>
      <p:sp>
        <p:nvSpPr>
          <p:cNvPr id="146" name="Скругленный прямоугольник 145"/>
          <p:cNvSpPr/>
          <p:nvPr/>
        </p:nvSpPr>
        <p:spPr>
          <a:xfrm>
            <a:off x="2380637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7" name="Скругленный прямоугольник 146"/>
          <p:cNvSpPr/>
          <p:nvPr/>
        </p:nvSpPr>
        <p:spPr>
          <a:xfrm>
            <a:off x="49561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8" name="TextBox 147"/>
          <p:cNvSpPr txBox="1"/>
          <p:nvPr/>
        </p:nvSpPr>
        <p:spPr>
          <a:xfrm>
            <a:off x="542607" y="2897589"/>
            <a:ext cx="1595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Конструктор главной страницы</a:t>
            </a:r>
          </a:p>
        </p:txBody>
      </p:sp>
      <p:pic>
        <p:nvPicPr>
          <p:cNvPr id="149" name="Рисунок 1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" b="1442"/>
          <a:stretch>
            <a:fillRect/>
          </a:stretch>
        </p:blipFill>
        <p:spPr>
          <a:xfrm>
            <a:off x="1150557" y="2451987"/>
            <a:ext cx="379306" cy="368370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2462509" y="2805256"/>
            <a:ext cx="1525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Управление целями (целеполагание)</a:t>
            </a:r>
          </a:p>
        </p:txBody>
      </p:sp>
      <p:pic>
        <p:nvPicPr>
          <p:cNvPr id="151" name="Рисунок 1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2458227"/>
            <a:ext cx="279734" cy="279734"/>
          </a:xfrm>
          <a:prstGeom prst="rect">
            <a:avLst/>
          </a:prstGeom>
        </p:spPr>
      </p:pic>
      <p:sp>
        <p:nvSpPr>
          <p:cNvPr id="152" name="Скругленный прямоугольник 151"/>
          <p:cNvSpPr/>
          <p:nvPr/>
        </p:nvSpPr>
        <p:spPr>
          <a:xfrm>
            <a:off x="4260568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3" name="Скругленный прямоугольник 152"/>
          <p:cNvSpPr/>
          <p:nvPr/>
        </p:nvSpPr>
        <p:spPr>
          <a:xfrm>
            <a:off x="4260568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4" name="Скругленный прямоугольник 153"/>
          <p:cNvSpPr/>
          <p:nvPr/>
        </p:nvSpPr>
        <p:spPr>
          <a:xfrm>
            <a:off x="4260568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5" name="TextBox 154"/>
          <p:cNvSpPr txBox="1"/>
          <p:nvPr/>
        </p:nvSpPr>
        <p:spPr>
          <a:xfrm>
            <a:off x="4277556" y="4236915"/>
            <a:ext cx="1655208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 err="1">
                <a:solidFill>
                  <a:schemeClr val="bg1"/>
                </a:solidFill>
              </a:rPr>
              <a:t>Геймификация</a:t>
            </a:r>
            <a:r>
              <a:rPr lang="ru-RU" sz="1200" dirty="0">
                <a:solidFill>
                  <a:schemeClr val="bg1"/>
                </a:solidFill>
              </a:rPr>
              <a:t> (нет магазина)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324480" y="2897589"/>
            <a:ext cx="156136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Заявки и процессы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260568" y="1536810"/>
            <a:ext cx="1689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Автоматизация процесса подбора</a:t>
            </a:r>
          </a:p>
        </p:txBody>
      </p:sp>
      <p:pic>
        <p:nvPicPr>
          <p:cNvPr id="159" name="Рисунок 1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4915508" y="1098536"/>
            <a:ext cx="379305" cy="289609"/>
          </a:xfrm>
          <a:prstGeom prst="rect">
            <a:avLst/>
          </a:prstGeom>
        </p:spPr>
      </p:pic>
      <p:pic>
        <p:nvPicPr>
          <p:cNvPr id="160" name="Рисунок 1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4251" y="2456784"/>
            <a:ext cx="281819" cy="281819"/>
          </a:xfrm>
          <a:prstGeom prst="rect">
            <a:avLst/>
          </a:prstGeom>
        </p:spPr>
      </p:pic>
      <p:sp>
        <p:nvSpPr>
          <p:cNvPr id="161" name="Скругленный прямоугольник 160"/>
          <p:cNvSpPr/>
          <p:nvPr/>
        </p:nvSpPr>
        <p:spPr>
          <a:xfrm>
            <a:off x="9920712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3" name="Скругленный прямоугольник 162"/>
          <p:cNvSpPr/>
          <p:nvPr/>
        </p:nvSpPr>
        <p:spPr>
          <a:xfrm>
            <a:off x="6150675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6" name="TextBox 165"/>
          <p:cNvSpPr txBox="1"/>
          <p:nvPr/>
        </p:nvSpPr>
        <p:spPr>
          <a:xfrm>
            <a:off x="6313245" y="2989922"/>
            <a:ext cx="1364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Расширенные опросы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9991683" y="2897589"/>
            <a:ext cx="1547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Магазин подарков </a:t>
            </a:r>
          </a:p>
        </p:txBody>
      </p:sp>
      <p:pic>
        <p:nvPicPr>
          <p:cNvPr id="168" name="Рисунок 16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 b="6980"/>
          <a:stretch>
            <a:fillRect/>
          </a:stretch>
        </p:blipFill>
        <p:spPr>
          <a:xfrm>
            <a:off x="6827463" y="2451988"/>
            <a:ext cx="335608" cy="288760"/>
          </a:xfrm>
          <a:prstGeom prst="rect">
            <a:avLst/>
          </a:prstGeom>
        </p:spPr>
      </p:pic>
      <p:pic>
        <p:nvPicPr>
          <p:cNvPr id="169" name="Рисунок 16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4" b="8234"/>
          <a:stretch>
            <a:fillRect/>
          </a:stretch>
        </p:blipFill>
        <p:spPr>
          <a:xfrm>
            <a:off x="10596613" y="2456785"/>
            <a:ext cx="337383" cy="281820"/>
          </a:xfrm>
          <a:prstGeom prst="rect">
            <a:avLst/>
          </a:prstGeom>
        </p:spPr>
      </p:pic>
      <p:sp>
        <p:nvSpPr>
          <p:cNvPr id="170" name="Скругленный прямоугольник 169"/>
          <p:cNvSpPr/>
          <p:nvPr/>
        </p:nvSpPr>
        <p:spPr>
          <a:xfrm>
            <a:off x="9920712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1" name="TextBox 170"/>
          <p:cNvSpPr txBox="1"/>
          <p:nvPr/>
        </p:nvSpPr>
        <p:spPr>
          <a:xfrm>
            <a:off x="10029770" y="1629143"/>
            <a:ext cx="1471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База знаний</a:t>
            </a:r>
          </a:p>
        </p:txBody>
      </p:sp>
      <p:pic>
        <p:nvPicPr>
          <p:cNvPr id="172" name="Рисунок 17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6686"/>
          <a:stretch>
            <a:fillRect/>
          </a:stretch>
        </p:blipFill>
        <p:spPr>
          <a:xfrm>
            <a:off x="10598146" y="1107887"/>
            <a:ext cx="334316" cy="289609"/>
          </a:xfrm>
          <a:prstGeom prst="rect">
            <a:avLst/>
          </a:prstGeom>
        </p:spPr>
      </p:pic>
      <p:sp>
        <p:nvSpPr>
          <p:cNvPr id="74" name="Скругленный прямоугольник 73"/>
          <p:cNvSpPr/>
          <p:nvPr/>
        </p:nvSpPr>
        <p:spPr>
          <a:xfrm>
            <a:off x="9920712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Скругленный прямоугольник 74"/>
          <p:cNvSpPr/>
          <p:nvPr/>
        </p:nvSpPr>
        <p:spPr>
          <a:xfrm>
            <a:off x="2380637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Скругленный прямоугольник 77"/>
          <p:cNvSpPr/>
          <p:nvPr/>
        </p:nvSpPr>
        <p:spPr>
          <a:xfrm>
            <a:off x="4260568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9" name="Рисунок 7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b="1079"/>
          <a:stretch>
            <a:fillRect/>
          </a:stretch>
        </p:blipFill>
        <p:spPr>
          <a:xfrm>
            <a:off x="4952064" y="5126864"/>
            <a:ext cx="306191" cy="2792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0000408" y="5588882"/>
            <a:ext cx="1529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Мобильное приложение (Б24)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436748" y="5404216"/>
            <a:ext cx="1576962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Гибкие настройки процессов и уведомлений</a:t>
            </a:r>
          </a:p>
        </p:txBody>
      </p:sp>
      <p:pic>
        <p:nvPicPr>
          <p:cNvPr id="86" name="Рисунок 8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425" y="5126864"/>
            <a:ext cx="289609" cy="289609"/>
          </a:xfrm>
          <a:prstGeom prst="rect">
            <a:avLst/>
          </a:prstGeom>
        </p:spPr>
      </p:pic>
      <p:pic>
        <p:nvPicPr>
          <p:cNvPr id="93" name="Рисунок 92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9" b="10956"/>
          <a:stretch>
            <a:fillRect/>
          </a:stretch>
        </p:blipFill>
        <p:spPr>
          <a:xfrm>
            <a:off x="10596613" y="5126864"/>
            <a:ext cx="340505" cy="27324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285264" y="5681215"/>
            <a:ext cx="1639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Библиотека</a:t>
            </a:r>
            <a:endParaRPr lang="en-US" sz="1200" dirty="0"/>
          </a:p>
        </p:txBody>
      </p:sp>
      <p:sp>
        <p:nvSpPr>
          <p:cNvPr id="96" name="Скругленный прямоугольник 95"/>
          <p:cNvSpPr/>
          <p:nvPr/>
        </p:nvSpPr>
        <p:spPr>
          <a:xfrm>
            <a:off x="498305" y="5070440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7" name="TextBox 96"/>
          <p:cNvSpPr txBox="1"/>
          <p:nvPr/>
        </p:nvSpPr>
        <p:spPr>
          <a:xfrm>
            <a:off x="498305" y="5686771"/>
            <a:ext cx="168918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ИПР</a:t>
            </a:r>
          </a:p>
        </p:txBody>
      </p:sp>
      <p:pic>
        <p:nvPicPr>
          <p:cNvPr id="98" name="Рисунок 9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7906"/>
          <a:stretch>
            <a:fillRect/>
          </a:stretch>
        </p:blipFill>
        <p:spPr>
          <a:xfrm>
            <a:off x="1170895" y="5132420"/>
            <a:ext cx="344005" cy="289609"/>
          </a:xfrm>
          <a:prstGeom prst="rect">
            <a:avLst/>
          </a:prstGeom>
        </p:spPr>
      </p:pic>
      <p:sp>
        <p:nvSpPr>
          <p:cNvPr id="103" name="Скругленный прямоугольник 102"/>
          <p:cNvSpPr/>
          <p:nvPr/>
        </p:nvSpPr>
        <p:spPr>
          <a:xfrm>
            <a:off x="8038380" y="2378094"/>
            <a:ext cx="1689185" cy="1073493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4" name="TextBox 103"/>
          <p:cNvSpPr txBox="1"/>
          <p:nvPr/>
        </p:nvSpPr>
        <p:spPr>
          <a:xfrm>
            <a:off x="8152976" y="2897589"/>
            <a:ext cx="145999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/>
              <a:t>Отчеты и аналитика</a:t>
            </a:r>
          </a:p>
        </p:txBody>
      </p:sp>
      <p:pic>
        <p:nvPicPr>
          <p:cNvPr id="106" name="Рисунок 10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2062" y="2456785"/>
            <a:ext cx="281820" cy="281820"/>
          </a:xfrm>
          <a:prstGeom prst="rect">
            <a:avLst/>
          </a:prstGeom>
        </p:spPr>
      </p:pic>
      <p:sp>
        <p:nvSpPr>
          <p:cNvPr id="110" name="Скругленный прямоугольник 109"/>
          <p:cNvSpPr/>
          <p:nvPr/>
        </p:nvSpPr>
        <p:spPr>
          <a:xfrm>
            <a:off x="9932364" y="3712917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5" name="TextBox 114"/>
          <p:cNvSpPr txBox="1"/>
          <p:nvPr/>
        </p:nvSpPr>
        <p:spPr>
          <a:xfrm>
            <a:off x="9939279" y="4236915"/>
            <a:ext cx="167535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/>
              <a:t>Wiki-</a:t>
            </a:r>
            <a:r>
              <a:rPr lang="ru-RU" sz="1200" dirty="0"/>
              <a:t>конструктор страниц</a:t>
            </a:r>
          </a:p>
        </p:txBody>
      </p:sp>
      <p:pic>
        <p:nvPicPr>
          <p:cNvPr id="116" name="Рисунок 11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3862" y="3738873"/>
            <a:ext cx="339316" cy="339316"/>
          </a:xfrm>
          <a:prstGeom prst="rect">
            <a:avLst/>
          </a:prstGeom>
        </p:spPr>
      </p:pic>
      <p:pic>
        <p:nvPicPr>
          <p:cNvPr id="119" name="Рисунок 118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6" b="13115"/>
          <a:stretch>
            <a:fillRect/>
          </a:stretch>
        </p:blipFill>
        <p:spPr>
          <a:xfrm>
            <a:off x="4915507" y="3782037"/>
            <a:ext cx="379306" cy="279280"/>
          </a:xfrm>
          <a:prstGeom prst="rect">
            <a:avLst/>
          </a:prstGeom>
        </p:spPr>
      </p:pic>
      <p:sp>
        <p:nvSpPr>
          <p:cNvPr id="121" name="Скругленный прямоугольник 120"/>
          <p:cNvSpPr/>
          <p:nvPr/>
        </p:nvSpPr>
        <p:spPr>
          <a:xfrm>
            <a:off x="2380637" y="1007590"/>
            <a:ext cx="1689185" cy="1083218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5" name="TextBox 124"/>
          <p:cNvSpPr txBox="1"/>
          <p:nvPr/>
        </p:nvSpPr>
        <p:spPr>
          <a:xfrm>
            <a:off x="2433489" y="1444477"/>
            <a:ext cx="15834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/>
              <a:t>KPI</a:t>
            </a:r>
            <a:endParaRPr lang="ru-RU" sz="1200" dirty="0"/>
          </a:p>
          <a:p>
            <a:pPr algn="ctr"/>
            <a:r>
              <a:rPr lang="ru-RU" sz="1200" dirty="0"/>
              <a:t>Управление эффективностью</a:t>
            </a:r>
          </a:p>
        </p:txBody>
      </p:sp>
      <p:pic>
        <p:nvPicPr>
          <p:cNvPr id="128" name="Рисунок 1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5362" y="1105364"/>
            <a:ext cx="279734" cy="279734"/>
          </a:xfrm>
          <a:prstGeom prst="rect">
            <a:avLst/>
          </a:prstGeom>
        </p:spPr>
      </p:pic>
      <p:sp>
        <p:nvSpPr>
          <p:cNvPr id="130" name="Скругленный прямоугольник 129"/>
          <p:cNvSpPr/>
          <p:nvPr/>
        </p:nvSpPr>
        <p:spPr>
          <a:xfrm>
            <a:off x="8038380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2" name="Рисунок 131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12471"/>
          <a:stretch>
            <a:fillRect/>
          </a:stretch>
        </p:blipFill>
        <p:spPr>
          <a:xfrm>
            <a:off x="8705235" y="5137056"/>
            <a:ext cx="372397" cy="279417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8089518" y="5681215"/>
            <a:ext cx="158690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dirty="0"/>
              <a:t>Helpdesk</a:t>
            </a:r>
            <a:endParaRPr lang="ru-RU" sz="1200" dirty="0"/>
          </a:p>
        </p:txBody>
      </p:sp>
      <p:sp>
        <p:nvSpPr>
          <p:cNvPr id="136" name="Скругленный прямоугольник 135"/>
          <p:cNvSpPr/>
          <p:nvPr/>
        </p:nvSpPr>
        <p:spPr>
          <a:xfrm>
            <a:off x="6150675" y="5064884"/>
            <a:ext cx="1689185" cy="1077996"/>
          </a:xfrm>
          <a:prstGeom prst="roundRect">
            <a:avLst>
              <a:gd name="adj" fmla="val 9853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8" name="TextBox 137"/>
          <p:cNvSpPr txBox="1"/>
          <p:nvPr/>
        </p:nvSpPr>
        <p:spPr>
          <a:xfrm>
            <a:off x="6181112" y="5588882"/>
            <a:ext cx="162831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Планирование отпусков</a:t>
            </a:r>
          </a:p>
        </p:txBody>
      </p:sp>
      <p:pic>
        <p:nvPicPr>
          <p:cNvPr id="173" name="Рисунок 17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7463" y="5134004"/>
            <a:ext cx="282545" cy="282545"/>
          </a:xfrm>
          <a:prstGeom prst="rect">
            <a:avLst/>
          </a:prstGeom>
        </p:spPr>
      </p:pic>
      <p:pic>
        <p:nvPicPr>
          <p:cNvPr id="76" name="Рисунок 7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332" y="3782037"/>
            <a:ext cx="279281" cy="27928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5270364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Заявки на подбор персонала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Создание заявки на подбор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Расширенная форма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Доступно для руководителей и </a:t>
            </a:r>
            <a:r>
              <a:rPr lang="en-US" sz="1600" dirty="0"/>
              <a:t>HR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Коннектится</a:t>
            </a:r>
            <a:r>
              <a:rPr lang="ru-RU" sz="1600" dirty="0"/>
              <a:t> с </a:t>
            </a:r>
            <a:r>
              <a:rPr lang="ru-RU" sz="1600" dirty="0" err="1"/>
              <a:t>ХэдХантер</a:t>
            </a:r>
            <a:endParaRPr lang="ru-RU" sz="16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r="2831"/>
          <a:stretch>
            <a:fillRect/>
          </a:stretch>
        </p:blipFill>
        <p:spPr>
          <a:xfrm>
            <a:off x="6426652" y="465829"/>
            <a:ext cx="5430385" cy="332741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1434" t="2856" r="5112" b="2937"/>
          <a:stretch>
            <a:fillRect/>
          </a:stretch>
        </p:blipFill>
        <p:spPr>
          <a:xfrm>
            <a:off x="6426653" y="3960938"/>
            <a:ext cx="5430386" cy="260090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4" y="1197707"/>
            <a:ext cx="5270364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</a:rPr>
              <a:t>Карта рабочих мест</a:t>
            </a:r>
          </a:p>
          <a:p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3</a:t>
            </a:r>
            <a:r>
              <a:rPr lang="en-US" sz="1600" dirty="0"/>
              <a:t>D </a:t>
            </a:r>
            <a:r>
              <a:rPr lang="ru-RU" sz="1600" dirty="0"/>
              <a:t>представление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Делают рендер в рамках </a:t>
            </a:r>
            <a:r>
              <a:rPr lang="ru-RU" sz="1600" dirty="0" err="1"/>
              <a:t>кастомизации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Ручное добавление сотрудников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r="1507"/>
          <a:stretch>
            <a:fillRect/>
          </a:stretch>
        </p:blipFill>
        <p:spPr>
          <a:xfrm>
            <a:off x="4837567" y="2813319"/>
            <a:ext cx="7093881" cy="3748522"/>
          </a:xfrm>
          <a:prstGeom prst="roundRect">
            <a:avLst>
              <a:gd name="adj" fmla="val 1689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СЛАБЫЕ МЕСТА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280" y="1615590"/>
            <a:ext cx="9589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Почти все решения выглядят как </a:t>
            </a:r>
            <a:r>
              <a:rPr lang="en-US" dirty="0"/>
              <a:t>MVP</a:t>
            </a:r>
            <a:r>
              <a:rPr lang="ru-RU" dirty="0"/>
              <a:t>, либо очень сырые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4280" y="3656490"/>
            <a:ext cx="8275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Устаревший дизайн, который не мотивирует к использованию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4280" y="2295212"/>
            <a:ext cx="950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Нет Главной страницы (требуется отдельная разработка)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4280" y="4357196"/>
            <a:ext cx="3592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Дорого для такого решения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4280" y="2975851"/>
            <a:ext cx="6308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Мобильное приложение только для разделов Б24</a:t>
            </a: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494983" y="3598200"/>
            <a:ext cx="7797679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494280" y="4294594"/>
            <a:ext cx="3592811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381642" y="4354428"/>
            <a:ext cx="3015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Нет подписной модели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381643" y="4291826"/>
            <a:ext cx="3015853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7692047" y="4354428"/>
            <a:ext cx="2208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Нет обновлений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7692048" y="4291826"/>
            <a:ext cx="2208697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494983" y="1559322"/>
            <a:ext cx="7197064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494983" y="2238593"/>
            <a:ext cx="7103996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494983" y="2919306"/>
            <a:ext cx="6307599" cy="49453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5535809"/>
            <a:ext cx="12192000" cy="550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СТОИМОСТЬ «ЦИФРА»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983" y="1383482"/>
            <a:ext cx="499901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990 000 руб. </a:t>
            </a:r>
          </a:p>
          <a:p>
            <a:r>
              <a:rPr lang="ru-RU" dirty="0"/>
              <a:t>Стоимость </a:t>
            </a:r>
            <a:r>
              <a:rPr lang="en-US" dirty="0" err="1"/>
              <a:t>hrfusion</a:t>
            </a:r>
            <a:r>
              <a:rPr lang="en-US" dirty="0"/>
              <a:t> </a:t>
            </a:r>
            <a:r>
              <a:rPr lang="ru-RU" dirty="0"/>
              <a:t>решения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4983" y="2955890"/>
            <a:ext cx="6472646" cy="1527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В стоимость входит 20 часов интеграции с порталом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Нет своей лицензии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Нет подписочной модели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1600" dirty="0" err="1"/>
              <a:t>Кастомизация</a:t>
            </a:r>
            <a:r>
              <a:rPr lang="ru-RU" sz="1600" dirty="0"/>
              <a:t> считается отдельно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7275" y="235682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Покупка лицензии Битрикс24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4983" y="2310794"/>
            <a:ext cx="372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4983" y="5626306"/>
            <a:ext cx="900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ru-RU" dirty="0">
                <a:solidFill>
                  <a:schemeClr val="bg1"/>
                </a:solidFill>
              </a:rPr>
              <a:t>По партнерской программе нет информации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499018"/>
              </p:ext>
            </p:extLst>
          </p:nvPr>
        </p:nvGraphicFramePr>
        <p:xfrm>
          <a:off x="494983" y="1184274"/>
          <a:ext cx="11259847" cy="4885614"/>
        </p:xfrm>
        <a:graphic>
          <a:graphicData uri="http://schemas.openxmlformats.org/drawingml/2006/table">
            <a:tbl>
              <a:tblPr firstRow="1" lastRow="1" bandRow="1"/>
              <a:tblGrid>
                <a:gridCol w="2128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0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3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9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3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7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ru-RU" sz="1400" b="0" i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Verdana" panose="020B0604030504040204" pitchFamily="34" charset="0"/>
                          <a:cs typeface="Calibri" panose="020F0502020204030204" charset="0"/>
                        </a:rPr>
                        <a:t>K-Team</a:t>
                      </a:r>
                      <a:endParaRPr lang="ru-RU" sz="1100" b="0" i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</a:rPr>
                        <a:t>Моя Команда</a:t>
                      </a:r>
                      <a:endParaRPr lang="ru-RU" sz="1100" b="0" i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+mn-ea"/>
                          <a:cs typeface="+mn-cs"/>
                        </a:rPr>
                        <a:t>Улей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+mn-ea"/>
                          <a:cs typeface="+mn-cs"/>
                        </a:rPr>
                        <a:t>MC ART</a:t>
                      </a:r>
                      <a:endParaRPr lang="ru-RU" sz="1100" b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+mn-ea"/>
                          <a:cs typeface="+mn-cs"/>
                        </a:rPr>
                        <a:t>HR BOX</a:t>
                      </a:r>
                      <a:endParaRPr lang="ru-RU" sz="1100" b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+mn-ea"/>
                          <a:cs typeface="+mn-cs"/>
                        </a:rPr>
                        <a:t>VK People Hub</a:t>
                      </a:r>
                      <a:endParaRPr lang="ru-RU" sz="1100" b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+mn-ea"/>
                          <a:cs typeface="+mn-cs"/>
                        </a:rPr>
                        <a:t>Fusion</a:t>
                      </a:r>
                      <a:endParaRPr lang="ru-RU" sz="1100" b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Размещение</a:t>
                      </a:r>
                      <a:endParaRPr lang="ru-RU" sz="1200" b="1" i="0" kern="0" dirty="0">
                        <a:solidFill>
                          <a:schemeClr val="bg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On-premise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Облако / </a:t>
                      </a:r>
                    </a:p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On-premise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On-premise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On-premise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Облако / </a:t>
                      </a:r>
                    </a:p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On-premise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On-premise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On-premise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Своя лицензия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Да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Нет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Лицензия Б24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Да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Да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Подписка</a:t>
                      </a:r>
                      <a:endParaRPr lang="ru-RU" sz="1200" b="1" i="0" kern="0" dirty="0">
                        <a:solidFill>
                          <a:schemeClr val="bg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Да (планируется)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Да, 25%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dirty="0"/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Да,  50% и 30%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Нет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Стоимость на 1000 ч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490 000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1 450 000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Считается </a:t>
                      </a:r>
                      <a:r>
                        <a:rPr lang="ru-RU" sz="1100" dirty="0" err="1"/>
                        <a:t>помодульно</a:t>
                      </a:r>
                      <a:r>
                        <a:rPr lang="ru-RU" sz="1100" dirty="0"/>
                        <a:t>, около 1 млн 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490 000 цифра</a:t>
                      </a:r>
                    </a:p>
                    <a:p>
                      <a:r>
                        <a:rPr lang="ru-RU" sz="1100" dirty="0"/>
                        <a:t>590 000 </a:t>
                      </a:r>
                      <a:r>
                        <a:rPr lang="ru-RU" sz="1100" dirty="0" err="1"/>
                        <a:t>ххаб</a:t>
                      </a: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1 980 000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dirty="0"/>
                        <a:t>990 000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Обновления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Да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dirty="0"/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dirty="0"/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dirty="0"/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dirty="0"/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dirty="0"/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Нет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Внедрение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Да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dirty="0"/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dirty="0"/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dirty="0"/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dirty="0"/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dirty="0"/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 err="1">
                          <a:solidFill>
                            <a:schemeClr val="bg1"/>
                          </a:solidFill>
                        </a:rPr>
                        <a:t>Кастомизация</a:t>
                      </a:r>
                      <a:endParaRPr lang="ru-RU" sz="1200" dirty="0">
                        <a:solidFill>
                          <a:schemeClr val="bg1"/>
                        </a:solidFill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Да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0" dirty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Не желательно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Да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Срок внедрения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1 месяц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dirty="0"/>
                        <a:t>1 месяц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dirty="0"/>
                        <a:t>1 месяц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dirty="0"/>
                        <a:t>От 14 дней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 dirty="0" err="1">
                          <a:solidFill>
                            <a:schemeClr val="bg1"/>
                          </a:solidFill>
                        </a:rPr>
                        <a:t>Моб.приложение</a:t>
                      </a:r>
                      <a:endParaRPr lang="ru-RU" sz="1200" dirty="0">
                        <a:solidFill>
                          <a:schemeClr val="bg1"/>
                        </a:solidFill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Б24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Да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Частично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Частично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Частично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dirty="0"/>
                        <a:t>Да, чат-бот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dirty="0"/>
                        <a:t>Б24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СРАВНЕНИЕ РЕШЕНИЙ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Таблица 8"/>
          <p:cNvGraphicFramePr>
            <a:graphicFrameLocks noGrp="1"/>
          </p:cNvGraphicFramePr>
          <p:nvPr/>
        </p:nvGraphicFramePr>
        <p:xfrm>
          <a:off x="464027" y="492008"/>
          <a:ext cx="11263947" cy="5982744"/>
        </p:xfrm>
        <a:graphic>
          <a:graphicData uri="http://schemas.openxmlformats.org/drawingml/2006/table">
            <a:tbl>
              <a:tblPr firstRow="1" lastRow="1" bandRow="1"/>
              <a:tblGrid>
                <a:gridCol w="3434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2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0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90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ru-RU" sz="1400" b="0" i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Verdana" panose="020B0604030504040204" pitchFamily="34" charset="0"/>
                          <a:cs typeface="Calibri" panose="020F0502020204030204" charset="0"/>
                        </a:rPr>
                        <a:t>K-Team</a:t>
                      </a:r>
                      <a:endParaRPr lang="ru-RU" sz="1100" b="0" i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</a:rPr>
                        <a:t>Моя Команда</a:t>
                      </a:r>
                      <a:endParaRPr lang="ru-RU" sz="1100" b="0" i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+mn-ea"/>
                          <a:cs typeface="+mn-cs"/>
                        </a:rPr>
                        <a:t>Улей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+mn-ea"/>
                          <a:cs typeface="+mn-cs"/>
                        </a:rPr>
                        <a:t>MC ART</a:t>
                      </a:r>
                      <a:endParaRPr lang="ru-RU" sz="1100" b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+mn-ea"/>
                          <a:cs typeface="+mn-cs"/>
                        </a:rPr>
                        <a:t>HR BOX</a:t>
                      </a:r>
                      <a:endParaRPr lang="ru-RU" sz="1100" b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+mn-ea"/>
                          <a:cs typeface="+mn-cs"/>
                        </a:rPr>
                        <a:t>VK People Hub</a:t>
                      </a:r>
                      <a:endParaRPr lang="ru-RU" sz="1100" b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solidFill>
                            <a:schemeClr val="bg1"/>
                          </a:solidFill>
                          <a:latin typeface="Montserrat Medium" panose="00000600000000000000" pitchFamily="2" charset="-52"/>
                          <a:ea typeface="+mn-ea"/>
                          <a:cs typeface="+mn-cs"/>
                        </a:rPr>
                        <a:t>Fusion</a:t>
                      </a:r>
                      <a:endParaRPr lang="ru-RU" sz="1100" b="0" kern="0" dirty="0">
                        <a:solidFill>
                          <a:schemeClr val="bg1"/>
                        </a:solidFill>
                        <a:latin typeface="Montserrat Medium" panose="00000600000000000000" pitchFamily="2" charset="-52"/>
                        <a:ea typeface="+mn-ea"/>
                        <a:cs typeface="+mn-cs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 err="1">
                          <a:solidFill>
                            <a:schemeClr val="bg1"/>
                          </a:solidFill>
                        </a:rPr>
                        <a:t>Корп.портал</a:t>
                      </a:r>
                      <a:endParaRPr lang="ru-RU" sz="1200" dirty="0">
                        <a:solidFill>
                          <a:schemeClr val="bg1"/>
                        </a:solidFill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Главная (конструктор)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План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 err="1">
                          <a:solidFill>
                            <a:schemeClr val="bg1"/>
                          </a:solidFill>
                        </a:rPr>
                        <a:t>Брендирование</a:t>
                      </a:r>
                      <a:endParaRPr lang="ru-RU" sz="1200" dirty="0">
                        <a:solidFill>
                          <a:schemeClr val="bg1"/>
                        </a:solidFill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Адаптация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Целеполагание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+-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Оценка 360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KPI</a:t>
                      </a:r>
                      <a:endParaRPr lang="ru-RU" sz="1200" dirty="0">
                        <a:solidFill>
                          <a:schemeClr val="bg1"/>
                        </a:solidFill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+-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Подбор персонала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База знаний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Обучение (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LMS</a:t>
                      </a:r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Карта офиса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Бронирование </a:t>
                      </a:r>
                      <a:r>
                        <a:rPr lang="ru-RU" sz="1200" dirty="0" err="1">
                          <a:solidFill>
                            <a:schemeClr val="bg1"/>
                          </a:solidFill>
                        </a:rPr>
                        <a:t>раб.мест</a:t>
                      </a:r>
                      <a:endParaRPr lang="ru-RU" sz="1200" dirty="0">
                        <a:solidFill>
                          <a:schemeClr val="bg1"/>
                        </a:solidFill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 err="1">
                          <a:solidFill>
                            <a:schemeClr val="bg1"/>
                          </a:solidFill>
                        </a:rPr>
                        <a:t>Геймификация</a:t>
                      </a:r>
                      <a:endParaRPr lang="ru-RU" sz="1200" dirty="0">
                        <a:solidFill>
                          <a:schemeClr val="bg1"/>
                        </a:solidFill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Нет магазина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Заявки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b="0" i="0" kern="0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Calibri" panose="020F0502020204030204" charset="0"/>
                        </a:rPr>
                        <a:t>+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 dirty="0">
                          <a:solidFill>
                            <a:schemeClr val="bg1"/>
                          </a:solidFill>
                        </a:rPr>
                        <a:t>Планирование отпуска</a:t>
                      </a: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dirty="0"/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ru-RU" sz="1100" b="0" i="0" kern="0" dirty="0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  <a:cs typeface="Calibri" panose="020F0502020204030204" charset="0"/>
                      </a:endParaRPr>
                    </a:p>
                  </a:txBody>
                  <a:tcPr marL="161516" marR="161516" marT="80757" marB="80757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/>
          <p:cNvSpPr txBox="1"/>
          <p:nvPr/>
        </p:nvSpPr>
        <p:spPr>
          <a:xfrm>
            <a:off x="494983" y="1197707"/>
            <a:ext cx="5065845" cy="307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1"/>
                </a:solidFill>
              </a:rPr>
              <a:t>Кроме того</a:t>
            </a:r>
          </a:p>
          <a:p>
            <a:endParaRPr lang="ru-RU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График отсутствий, фильтрация по отделам, видам отпуска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Календарь сотрудника, календарь компании, где отражены дни рождения, мероприятия, встречи с новичками (если в роли руководителя)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Из </a:t>
            </a:r>
            <a:r>
              <a:rPr lang="ru-RU" sz="1600" dirty="0" err="1"/>
              <a:t>оргструктуры</a:t>
            </a:r>
            <a:r>
              <a:rPr lang="ru-RU" sz="1600" dirty="0"/>
              <a:t>: список, дерево, + команда, + сотрудники на этапе </a:t>
            </a:r>
            <a:r>
              <a:rPr lang="ru-RU" sz="1600" dirty="0" err="1"/>
              <a:t>онбординга</a:t>
            </a:r>
            <a:r>
              <a:rPr lang="ru-RU" sz="1600" dirty="0"/>
              <a:t>, адаптации, </a:t>
            </a:r>
            <a:r>
              <a:rPr lang="ru-RU" sz="1600" dirty="0" err="1"/>
              <a:t>оффбординга</a:t>
            </a:r>
            <a:endParaRPr lang="ru-R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В </a:t>
            </a:r>
            <a:r>
              <a:rPr lang="ru-RU" sz="1600" dirty="0" err="1"/>
              <a:t>демо</a:t>
            </a:r>
            <a:r>
              <a:rPr lang="ru-RU" sz="1600" dirty="0"/>
              <a:t> версии есть </a:t>
            </a:r>
            <a:r>
              <a:rPr lang="ru-RU" sz="1600" dirty="0" err="1"/>
              <a:t>парва</a:t>
            </a:r>
            <a:r>
              <a:rPr lang="ru-RU" sz="1600" dirty="0"/>
              <a:t> админа, можно пробовать свои настройки, загружать сотрудников, проходить весь путь сотрудника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/>
              <a:t>При публикации новости можно выключить комментарии</a:t>
            </a:r>
          </a:p>
          <a:p>
            <a:endParaRPr lang="ru-RU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94983" y="771865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ПРЕИМУЩЕСТВА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379119"/>
            <a:ext cx="1264835" cy="18272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10" y="0"/>
            <a:ext cx="64042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4982" y="901579"/>
            <a:ext cx="11372215" cy="4716463"/>
          </a:xfrm>
        </p:spPr>
        <p:txBody>
          <a:bodyPr>
            <a:noAutofit/>
          </a:bodyPr>
          <a:lstStyle/>
          <a:p>
            <a:r>
              <a:rPr lang="ru-RU" sz="1400" dirty="0">
                <a:solidFill>
                  <a:schemeClr val="accent1"/>
                </a:solidFill>
              </a:rPr>
              <a:t>УТП</a:t>
            </a:r>
            <a:r>
              <a:rPr lang="ru-RU" sz="1400" dirty="0"/>
              <a:t> единая </a:t>
            </a:r>
            <a:r>
              <a:rPr lang="en-US" sz="1400" dirty="0"/>
              <a:t>HR-</a:t>
            </a:r>
            <a:r>
              <a:rPr lang="ru-RU" sz="1400" dirty="0"/>
              <a:t>система, которая закрывает весь жизненный цикл сотрудника </a:t>
            </a:r>
          </a:p>
          <a:p>
            <a:r>
              <a:rPr lang="ru-RU" sz="1400" dirty="0">
                <a:solidFill>
                  <a:schemeClr val="accent1"/>
                </a:solidFill>
              </a:rPr>
              <a:t>Интегрировать модули друг с другом </a:t>
            </a:r>
            <a:r>
              <a:rPr lang="ru-RU" sz="1400" dirty="0"/>
              <a:t>- настраивать взаимодействия. Из всех модулей должна получаться универсальная рабочая платформа, которая не конфликтует внутри себя.</a:t>
            </a:r>
          </a:p>
          <a:p>
            <a:r>
              <a:rPr lang="ru-RU" sz="1400" dirty="0">
                <a:solidFill>
                  <a:schemeClr val="accent1"/>
                </a:solidFill>
              </a:rPr>
              <a:t>Сделать кабинет руководителя</a:t>
            </a:r>
          </a:p>
          <a:p>
            <a:r>
              <a:rPr lang="ru-RU" sz="1400" dirty="0">
                <a:solidFill>
                  <a:schemeClr val="accent1"/>
                </a:solidFill>
              </a:rPr>
              <a:t>Сделать удобный и понятный конструктор сервисов </a:t>
            </a:r>
            <a:r>
              <a:rPr lang="ru-RU" sz="1400" dirty="0"/>
              <a:t>(</a:t>
            </a:r>
            <a:r>
              <a:rPr lang="en-US" sz="1400" dirty="0"/>
              <a:t>API</a:t>
            </a:r>
            <a:r>
              <a:rPr lang="ru-RU" sz="1400" dirty="0"/>
              <a:t> для обмена с 1С), а также сделать работоспособным процесс оформления заявки исполнителем</a:t>
            </a:r>
          </a:p>
          <a:p>
            <a:r>
              <a:rPr lang="ru-RU" sz="1400" dirty="0">
                <a:solidFill>
                  <a:schemeClr val="accent1"/>
                </a:solidFill>
              </a:rPr>
              <a:t>Удобная работа с контентом и добавлением новых страниц</a:t>
            </a:r>
          </a:p>
          <a:p>
            <a:r>
              <a:rPr lang="ru-RU" sz="1400" dirty="0">
                <a:solidFill>
                  <a:schemeClr val="accent1"/>
                </a:solidFill>
              </a:rPr>
              <a:t>Улучшить дизайн </a:t>
            </a:r>
            <a:r>
              <a:rPr lang="en-US" sz="1400" dirty="0">
                <a:solidFill>
                  <a:schemeClr val="accent1"/>
                </a:solidFill>
              </a:rPr>
              <a:t>UI</a:t>
            </a:r>
            <a:r>
              <a:rPr lang="ru-RU" sz="1400" dirty="0">
                <a:solidFill>
                  <a:schemeClr val="accent1"/>
                </a:solidFill>
              </a:rPr>
              <a:t>/</a:t>
            </a:r>
            <a:r>
              <a:rPr lang="en-US" sz="1400" dirty="0">
                <a:solidFill>
                  <a:schemeClr val="accent1"/>
                </a:solidFill>
              </a:rPr>
              <a:t>UX</a:t>
            </a:r>
            <a:r>
              <a:rPr lang="ru-RU" sz="1400" dirty="0"/>
              <a:t>, так, чтобы было приятно работать с порталом, захотелось на него заходить</a:t>
            </a:r>
          </a:p>
          <a:p>
            <a:r>
              <a:rPr lang="ru-RU" sz="1400" dirty="0">
                <a:solidFill>
                  <a:schemeClr val="accent1"/>
                </a:solidFill>
              </a:rPr>
              <a:t>Добавить умные и дружелюбные подсказки по порталу </a:t>
            </a:r>
            <a:r>
              <a:rPr lang="ru-RU" sz="1400" dirty="0"/>
              <a:t>(помощь в навигации)</a:t>
            </a:r>
          </a:p>
          <a:p>
            <a:r>
              <a:rPr lang="ru-RU" sz="1400" dirty="0">
                <a:solidFill>
                  <a:schemeClr val="accent1"/>
                </a:solidFill>
              </a:rPr>
              <a:t>Чат-бот для </a:t>
            </a:r>
            <a:r>
              <a:rPr lang="ru-RU" sz="1400" dirty="0" err="1">
                <a:solidFill>
                  <a:schemeClr val="accent1"/>
                </a:solidFill>
              </a:rPr>
              <a:t>пребординга</a:t>
            </a:r>
            <a:r>
              <a:rPr lang="ru-RU" sz="1400" dirty="0">
                <a:solidFill>
                  <a:schemeClr val="accent1"/>
                </a:solidFill>
              </a:rPr>
              <a:t> и не только</a:t>
            </a:r>
          </a:p>
          <a:p>
            <a:r>
              <a:rPr lang="ru-RU" sz="1400" dirty="0">
                <a:solidFill>
                  <a:schemeClr val="accent1"/>
                </a:solidFill>
              </a:rPr>
              <a:t>Сделать несколько вариаций коробки (пакеты) </a:t>
            </a:r>
            <a:r>
              <a:rPr lang="ru-RU" sz="1400" dirty="0"/>
              <a:t>для разных целей: </a:t>
            </a:r>
            <a:r>
              <a:rPr lang="en-US" sz="1400" dirty="0"/>
              <a:t>HR </a:t>
            </a:r>
            <a:r>
              <a:rPr lang="ru-RU" sz="1400" dirty="0"/>
              <a:t>решения, </a:t>
            </a:r>
            <a:r>
              <a:rPr lang="ru-RU" sz="1400" dirty="0" err="1"/>
              <a:t>Внутриком</a:t>
            </a:r>
            <a:r>
              <a:rPr lang="ru-RU" sz="1400" dirty="0"/>
              <a:t> решения, сервисные решения, решения для развития сотрудников и т.д.</a:t>
            </a:r>
          </a:p>
          <a:p>
            <a:r>
              <a:rPr lang="ru-RU" sz="1400" dirty="0">
                <a:solidFill>
                  <a:schemeClr val="accent1"/>
                </a:solidFill>
              </a:rPr>
              <a:t>(?)Включить в коробку новые модули</a:t>
            </a:r>
            <a:r>
              <a:rPr lang="ru-RU" sz="1400" dirty="0"/>
              <a:t>, например, геймификацию или базу знаний </a:t>
            </a:r>
          </a:p>
          <a:p>
            <a:r>
              <a:rPr lang="ru-RU" sz="1400" dirty="0">
                <a:solidFill>
                  <a:schemeClr val="accent1"/>
                </a:solidFill>
              </a:rPr>
              <a:t>(?)Сделать пакеты коробки с минимальным набором модулей для работы </a:t>
            </a:r>
            <a:r>
              <a:rPr lang="ru-RU" sz="1400" dirty="0"/>
              <a:t>(стоит дешево) и с максимальным (стоит дорого) - часто маленьким компаниям не нужен полный набор модулей из коробки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5649514"/>
            <a:ext cx="12192000" cy="675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94982" y="5684959"/>
            <a:ext cx="11138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ВАЖНО: на 100% быть уверенными в работоспособности собственного решения, что все это не на макетах и не на площадках заказчика, а есть и работает, настроено и понятно, как развивать дальше.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982" y="396190"/>
            <a:ext cx="43425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//</a:t>
            </a:r>
            <a:r>
              <a:rPr lang="ru-RU" sz="1200" dirty="0">
                <a:solidFill>
                  <a:srgbClr val="F9423A"/>
                </a:solidFill>
                <a:latin typeface="Montserrat Medium" panose="00000600000000000000" pitchFamily="2" charset="-52"/>
              </a:rPr>
              <a:t> КАК ОТСТРОИТЬСЯ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4">
      <a:dk1>
        <a:srgbClr val="000000"/>
      </a:dk1>
      <a:lt1>
        <a:sysClr val="window" lastClr="FFFFFF"/>
      </a:lt1>
      <a:dk2>
        <a:srgbClr val="121239"/>
      </a:dk2>
      <a:lt2>
        <a:srgbClr val="F3F3F3"/>
      </a:lt2>
      <a:accent1>
        <a:srgbClr val="7949F4"/>
      </a:accent1>
      <a:accent2>
        <a:srgbClr val="F9423A"/>
      </a:accent2>
      <a:accent3>
        <a:srgbClr val="121239"/>
      </a:accent3>
      <a:accent4>
        <a:srgbClr val="F3F3F3"/>
      </a:accent4>
      <a:accent5>
        <a:srgbClr val="002FA7"/>
      </a:accent5>
      <a:accent6>
        <a:srgbClr val="C252F8"/>
      </a:accent6>
      <a:hlink>
        <a:srgbClr val="7949F4"/>
      </a:hlink>
      <a:folHlink>
        <a:srgbClr val="954F72"/>
      </a:folHlink>
    </a:clrScheme>
    <a:fontScheme name="КК_Montserrat">
      <a:majorFont>
        <a:latin typeface="Montserrat Bold"/>
        <a:ea typeface=""/>
        <a:cs typeface=""/>
      </a:majorFont>
      <a:minorFont>
        <a:latin typeface="Montserrat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70</TotalTime>
  <Words>4330</Words>
  <Application>Microsoft Office PowerPoint</Application>
  <PresentationFormat>Широкоэкранный</PresentationFormat>
  <Paragraphs>1097</Paragraphs>
  <Slides>90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90</vt:i4>
      </vt:variant>
    </vt:vector>
  </HeadingPairs>
  <TitlesOfParts>
    <vt:vector size="105" baseType="lpstr">
      <vt:lpstr>Arial</vt:lpstr>
      <vt:lpstr>Calibri</vt:lpstr>
      <vt:lpstr>Gotham Pro Light</vt:lpstr>
      <vt:lpstr>Helvetica Neue</vt:lpstr>
      <vt:lpstr>Montserrat</vt:lpstr>
      <vt:lpstr>Montserrat Black</vt:lpstr>
      <vt:lpstr>Montserrat Bold</vt:lpstr>
      <vt:lpstr>Montserrat Medium</vt:lpstr>
      <vt:lpstr>Montserrat regular</vt:lpstr>
      <vt:lpstr>Roboto regular</vt:lpstr>
      <vt:lpstr>Symbol</vt:lpstr>
      <vt:lpstr>Verdana</vt:lpstr>
      <vt:lpstr>Wingdings</vt:lpstr>
      <vt:lpstr>Системный шрифт, обычный</vt:lpstr>
      <vt:lpstr>Тема1</vt:lpstr>
      <vt:lpstr>Анализ конкурентов K-Team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конкурентов K-Team</dc:title>
  <dc:creator>Sergeicheva Ekaterina</dc:creator>
  <cp:lastModifiedBy>Privalova Kristina</cp:lastModifiedBy>
  <cp:revision>102</cp:revision>
  <dcterms:created xsi:type="dcterms:W3CDTF">2024-01-17T12:27:00Z</dcterms:created>
  <dcterms:modified xsi:type="dcterms:W3CDTF">2024-02-29T16:16:37Z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087EFF91C223484F82E97D7D1C870E22_13</vt:lpwstr>
  </property>
  <property fmtid="{D5CDD505-2E9C-101B-9397-08002B2CF9AE}" pid="3" name="KSOProductBuildVer">
    <vt:lpwstr>1033-12.2.0.13431</vt:lpwstr>
  </property>
</Properties>
</file>